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72"/>
  </p:notesMasterIdLst>
  <p:sldIdLst>
    <p:sldId id="263" r:id="rId2"/>
    <p:sldId id="256" r:id="rId3"/>
    <p:sldId id="320" r:id="rId4"/>
    <p:sldId id="321" r:id="rId5"/>
    <p:sldId id="322" r:id="rId6"/>
    <p:sldId id="324" r:id="rId7"/>
    <p:sldId id="325" r:id="rId8"/>
    <p:sldId id="264" r:id="rId9"/>
    <p:sldId id="327" r:id="rId10"/>
    <p:sldId id="343" r:id="rId11"/>
    <p:sldId id="345" r:id="rId12"/>
    <p:sldId id="341" r:id="rId13"/>
    <p:sldId id="346" r:id="rId14"/>
    <p:sldId id="344" r:id="rId15"/>
    <p:sldId id="311" r:id="rId16"/>
    <p:sldId id="307" r:id="rId17"/>
    <p:sldId id="259" r:id="rId18"/>
    <p:sldId id="318" r:id="rId19"/>
    <p:sldId id="310" r:id="rId20"/>
    <p:sldId id="348" r:id="rId21"/>
    <p:sldId id="309" r:id="rId22"/>
    <p:sldId id="273" r:id="rId23"/>
    <p:sldId id="276" r:id="rId24"/>
    <p:sldId id="347" r:id="rId25"/>
    <p:sldId id="312" r:id="rId26"/>
    <p:sldId id="275" r:id="rId27"/>
    <p:sldId id="350" r:id="rId28"/>
    <p:sldId id="266" r:id="rId29"/>
    <p:sldId id="267" r:id="rId30"/>
    <p:sldId id="268" r:id="rId31"/>
    <p:sldId id="261" r:id="rId32"/>
    <p:sldId id="269" r:id="rId33"/>
    <p:sldId id="270" r:id="rId34"/>
    <p:sldId id="262" r:id="rId35"/>
    <p:sldId id="351" r:id="rId36"/>
    <p:sldId id="340" r:id="rId37"/>
    <p:sldId id="272" r:id="rId38"/>
    <p:sldId id="271" r:id="rId39"/>
    <p:sldId id="353" r:id="rId40"/>
    <p:sldId id="354" r:id="rId41"/>
    <p:sldId id="279" r:id="rId42"/>
    <p:sldId id="284" r:id="rId43"/>
    <p:sldId id="355" r:id="rId44"/>
    <p:sldId id="356" r:id="rId45"/>
    <p:sldId id="287" r:id="rId46"/>
    <p:sldId id="290" r:id="rId47"/>
    <p:sldId id="288" r:id="rId48"/>
    <p:sldId id="357" r:id="rId49"/>
    <p:sldId id="289" r:id="rId50"/>
    <p:sldId id="358" r:id="rId51"/>
    <p:sldId id="292" r:id="rId52"/>
    <p:sldId id="359" r:id="rId53"/>
    <p:sldId id="293" r:id="rId54"/>
    <p:sldId id="294" r:id="rId55"/>
    <p:sldId id="360" r:id="rId56"/>
    <p:sldId id="295" r:id="rId57"/>
    <p:sldId id="361" r:id="rId58"/>
    <p:sldId id="298" r:id="rId59"/>
    <p:sldId id="297" r:id="rId60"/>
    <p:sldId id="338" r:id="rId61"/>
    <p:sldId id="296" r:id="rId62"/>
    <p:sldId id="300" r:id="rId63"/>
    <p:sldId id="301" r:id="rId64"/>
    <p:sldId id="362" r:id="rId65"/>
    <p:sldId id="302" r:id="rId66"/>
    <p:sldId id="303" r:id="rId67"/>
    <p:sldId id="304" r:id="rId68"/>
    <p:sldId id="305" r:id="rId69"/>
    <p:sldId id="306" r:id="rId70"/>
    <p:sldId id="363" r:id="rId7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82773-6A52-483B-9E4F-A2F93F3E56E6}" type="datetimeFigureOut">
              <a:rPr lang="en-US" smtClean="0"/>
              <a:pPr/>
              <a:t>5/10/2018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EBCB0-345D-4BF7-AFB3-DFE98F8378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022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EBCB0-345D-4BF7-AFB3-DFE98F83780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1749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D5E82BCB-925E-489E-A8A6-819A7C3727D7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90B52-597B-43A0-B7BD-828237BEE87D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E84-53F9-4021-96AA-19ADFC36A5CD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597-E7F9-439C-A5D6-E349B30BD68F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8228A32-0B7B-424A-9C95-2F7C1F80B3D0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43B1A-B08F-4F13-814D-3A8677E222E5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250E9-C278-4021-9DDD-238B892B1339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21A-0D61-47BD-85BE-D2DAC06D078C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483C8-1680-4B06-AB5E-E11E827539C4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C558-C868-4F9B-9D5F-628060763730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62BDC-F4F1-49B3-9235-68F8764EFD53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F8FAD9-B08D-4410-ADD1-09B71D4F40E9}" type="datetime1">
              <a:rPr lang="en-US" smtClean="0"/>
              <a:pPr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A9BBE40-691C-4043-A30F-9F8EA67881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57200"/>
            <a:ext cx="7696200" cy="457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2000" dirty="0" smtClean="0">
                <a:latin typeface="+mj-lt"/>
              </a:rPr>
              <a:t>ВИСОКА ТЕХНИЧКА ШКОЛА СТРУКОВНИХ СТУДИЈА У НИШУ</a:t>
            </a:r>
            <a:endParaRPr lang="en-US" sz="200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781800" cy="1066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Студијски програми: </a:t>
            </a:r>
          </a:p>
          <a:p>
            <a:pPr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sr-Latn-RS" sz="2400" b="1" dirty="0" smtClean="0">
                <a:solidFill>
                  <a:schemeClr val="tx1"/>
                </a:solidFill>
              </a:rPr>
              <a:t>ЗАШТИТА ЖИВОТНЕ СРЕДИНЕ И ПРОСТОРНО ПЛАНИРАЊЕ</a:t>
            </a:r>
            <a:endParaRPr lang="sr-Cyrl-RS" sz="2400" b="1" dirty="0" smtClean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Wingdings 3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5181600"/>
            <a:ext cx="5075238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sr-Cyrl-RS" sz="2000" dirty="0">
                <a:latin typeface="Cambria"/>
                <a:ea typeface="+mj-ea"/>
                <a:cs typeface="+mj-cs"/>
              </a:rPr>
              <a:t>Основне струковне студије</a:t>
            </a:r>
            <a:endParaRPr lang="en-US" sz="2000" dirty="0">
              <a:latin typeface="Bookman Old Style"/>
              <a:ea typeface="+mj-ea"/>
              <a:cs typeface="+mj-cs"/>
            </a:endParaRPr>
          </a:p>
        </p:txBody>
      </p:sp>
      <p:pic>
        <p:nvPicPr>
          <p:cNvPr id="7170" name="Picture 2" descr="&amp;Icy;&amp;N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066800"/>
            <a:ext cx="57150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https://upload.wikimedia.org/wikipedia/commons/0/09/Holzschleifer1.gif"/>
          <p:cNvPicPr>
            <a:picLocks noChangeAspect="1" noChangeArrowheads="1"/>
          </p:cNvPicPr>
          <p:nvPr/>
        </p:nvPicPr>
        <p:blipFill>
          <a:blip r:embed="rId2"/>
          <a:srcRect b="15194"/>
          <a:stretch>
            <a:fillRect/>
          </a:stretch>
        </p:blipFill>
        <p:spPr bwMode="auto">
          <a:xfrm>
            <a:off x="685800" y="685800"/>
            <a:ext cx="7964805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ambria" pitchFamily="18" charset="0"/>
              </a:rPr>
              <a:t>Полуцелулоза се доби</a:t>
            </a:r>
            <a:r>
              <a:rPr lang="sr-Latn-RS" sz="2400" dirty="0" smtClean="0">
                <a:latin typeface="Cambria" pitchFamily="18" charset="0"/>
              </a:rPr>
              <a:t>ј</a:t>
            </a:r>
            <a:r>
              <a:rPr lang="ru-RU" sz="2400" dirty="0" smtClean="0">
                <a:latin typeface="Cambria" pitchFamily="18" charset="0"/>
              </a:rPr>
              <a:t>а </a:t>
            </a:r>
            <a:r>
              <a:rPr lang="ru-RU" sz="2400" b="1" dirty="0" smtClean="0">
                <a:latin typeface="Cambria" pitchFamily="18" charset="0"/>
              </a:rPr>
              <a:t>благом </a:t>
            </a:r>
            <a:r>
              <a:rPr lang="sr-Latn-RS" sz="2400" b="1" dirty="0" smtClean="0">
                <a:latin typeface="Cambria" pitchFamily="18" charset="0"/>
              </a:rPr>
              <a:t>х</a:t>
            </a:r>
            <a:r>
              <a:rPr lang="ru-RU" sz="2400" b="1" dirty="0" smtClean="0">
                <a:latin typeface="Cambria" pitchFamily="18" charset="0"/>
              </a:rPr>
              <a:t>емијском обрадом која не уклања лигнин из влакана</a:t>
            </a:r>
            <a:r>
              <a:rPr lang="ru-RU" sz="2400" dirty="0" smtClean="0">
                <a:latin typeface="Cambria" pitchFamily="18" charset="0"/>
              </a:rPr>
              <a:t>, па је по саставу слична дрвењачи, иако су влакна полуцелулозе ду</a:t>
            </a:r>
            <a:r>
              <a:rPr lang="sr-Latn-RS" sz="2400" dirty="0" smtClean="0">
                <a:latin typeface="Cambria" pitchFamily="18" charset="0"/>
              </a:rPr>
              <a:t>ж</a:t>
            </a:r>
            <a:r>
              <a:rPr lang="ru-RU" sz="2400" dirty="0" smtClean="0">
                <a:latin typeface="Cambria" pitchFamily="18" charset="0"/>
              </a:rPr>
              <a:t>а.</a:t>
            </a:r>
            <a:endParaRPr lang="sr-Latn-RS" sz="2400" dirty="0" smtClean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sr-Latn-RS" sz="2400" b="1" dirty="0" smtClean="0">
                <a:latin typeface="Cambria" pitchFamily="18" charset="0"/>
              </a:rPr>
              <a:t>Техничка ц</a:t>
            </a:r>
            <a:r>
              <a:rPr lang="sr-Cyrl-CS" sz="2400" b="1" dirty="0" smtClean="0">
                <a:latin typeface="Cambria" pitchFamily="18" charset="0"/>
              </a:rPr>
              <a:t>елулоза представља основну сировину за добијање </a:t>
            </a:r>
            <a:r>
              <a:rPr lang="sr-Latn-RS" sz="2400" b="1" dirty="0" smtClean="0">
                <a:latin typeface="Cambria" pitchFamily="18" charset="0"/>
              </a:rPr>
              <a:t>квалитетне </a:t>
            </a:r>
            <a:r>
              <a:rPr lang="sr-Cyrl-CS" sz="2400" b="1" dirty="0" smtClean="0">
                <a:latin typeface="Cambria" pitchFamily="18" charset="0"/>
              </a:rPr>
              <a:t>хартије</a:t>
            </a:r>
            <a:r>
              <a:rPr lang="sr-Cyrl-CS" sz="2400" dirty="0" smtClean="0">
                <a:latin typeface="Cambria" pitchFamily="18" charset="0"/>
              </a:rPr>
              <a:t>. </a:t>
            </a:r>
            <a:r>
              <a:rPr lang="sr-Latn-RS" sz="2400" dirty="0" smtClean="0">
                <a:latin typeface="Cambria" pitchFamily="18" charset="0"/>
              </a:rPr>
              <a:t>Ова целулозна влакна су фина, дуга и чврста., а добијају се хем</a:t>
            </a:r>
            <a:r>
              <a:rPr lang="ru-RU" sz="2400" dirty="0" smtClean="0">
                <a:latin typeface="Cambria" pitchFamily="18" charset="0"/>
              </a:rPr>
              <a:t>ијск</a:t>
            </a:r>
            <a:r>
              <a:rPr lang="sr-Latn-RS" sz="2400" dirty="0" smtClean="0">
                <a:latin typeface="Cambria" pitchFamily="18" charset="0"/>
              </a:rPr>
              <a:t>ом </a:t>
            </a:r>
            <a:r>
              <a:rPr lang="ru-RU" sz="2400" dirty="0" smtClean="0">
                <a:latin typeface="Cambria" pitchFamily="18" charset="0"/>
              </a:rPr>
              <a:t>обрад</a:t>
            </a:r>
            <a:r>
              <a:rPr lang="sr-Latn-RS" sz="2400" dirty="0" smtClean="0">
                <a:latin typeface="Cambria" pitchFamily="18" charset="0"/>
              </a:rPr>
              <a:t>ом дрвета где се врши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sr-Latn-RS" sz="2400" dirty="0" smtClean="0">
                <a:latin typeface="Cambria" pitchFamily="18" charset="0"/>
              </a:rPr>
              <a:t>одвајање влакана </a:t>
            </a:r>
            <a:r>
              <a:rPr lang="ru-RU" sz="2400" dirty="0" smtClean="0">
                <a:latin typeface="Cambria" pitchFamily="18" charset="0"/>
              </a:rPr>
              <a:t>комадића дрв</a:t>
            </a:r>
            <a:r>
              <a:rPr lang="sr-Latn-RS" sz="2400" dirty="0" smtClean="0">
                <a:latin typeface="Cambria" pitchFamily="18" charset="0"/>
              </a:rPr>
              <a:t>ета</a:t>
            </a:r>
            <a:r>
              <a:rPr lang="ru-RU" sz="2400" dirty="0" smtClean="0">
                <a:latin typeface="Cambria" pitchFamily="18" charset="0"/>
              </a:rPr>
              <a:t>, на индивидуална влакна и истовремено </a:t>
            </a:r>
            <a:r>
              <a:rPr lang="ru-RU" sz="2400" b="1" dirty="0" smtClean="0">
                <a:latin typeface="Cambria" pitchFamily="18" charset="0"/>
              </a:rPr>
              <a:t>издвајање лигнина</a:t>
            </a:r>
            <a:r>
              <a:rPr lang="ru-RU" sz="2400" dirty="0" smtClean="0">
                <a:latin typeface="Cambria" pitchFamily="18" charset="0"/>
              </a:rPr>
              <a:t>.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Cyrl-CS" sz="2400" dirty="0" smtClean="0">
                <a:latin typeface="Cambria" pitchFamily="18" charset="0"/>
              </a:rPr>
              <a:t>По</a:t>
            </a:r>
            <a:r>
              <a:rPr lang="sr-Latn-RS" sz="2400" dirty="0" smtClean="0">
                <a:latin typeface="Cambria" pitchFamily="18" charset="0"/>
              </a:rPr>
              <a:t>ш</a:t>
            </a:r>
            <a:r>
              <a:rPr lang="sr-Cyrl-CS" sz="2400" dirty="0" smtClean="0">
                <a:latin typeface="Cambria" pitchFamily="18" charset="0"/>
              </a:rPr>
              <a:t>то се најве</a:t>
            </a:r>
            <a:r>
              <a:rPr lang="sr-Latn-RS" sz="2400" dirty="0" smtClean="0">
                <a:latin typeface="Cambria" pitchFamily="18" charset="0"/>
              </a:rPr>
              <a:t>ћ</a:t>
            </a:r>
            <a:r>
              <a:rPr lang="sr-Cyrl-CS" sz="2400" dirty="0" smtClean="0">
                <a:latin typeface="Cambria" pitchFamily="18" charset="0"/>
              </a:rPr>
              <a:t>и део техни</a:t>
            </a:r>
            <a:r>
              <a:rPr lang="sr-Latn-RS" sz="2400" dirty="0" smtClean="0">
                <a:latin typeface="Cambria" pitchFamily="18" charset="0"/>
              </a:rPr>
              <a:t>ч</a:t>
            </a:r>
            <a:r>
              <a:rPr lang="sr-Cyrl-CS" sz="2400" dirty="0" smtClean="0">
                <a:latin typeface="Cambria" pitchFamily="18" charset="0"/>
              </a:rPr>
              <a:t>ке целулозе прерађује у хартију, оби</a:t>
            </a:r>
            <a:r>
              <a:rPr lang="sr-Latn-RS" sz="2400" dirty="0" smtClean="0">
                <a:latin typeface="Cambria" pitchFamily="18" charset="0"/>
              </a:rPr>
              <a:t>ч</a:t>
            </a:r>
            <a:r>
              <a:rPr lang="sr-Cyrl-CS" sz="2400" dirty="0" smtClean="0">
                <a:latin typeface="Cambria" pitchFamily="18" charset="0"/>
              </a:rPr>
              <a:t>но се фабрике хартије налазе у близини фабрика целулозе. </a:t>
            </a:r>
            <a:endParaRPr lang="sr-Latn-RS" sz="2400" dirty="0" smtClean="0">
              <a:latin typeface="Cambria" pitchFamily="18" charset="0"/>
            </a:endParaRPr>
          </a:p>
          <a:p>
            <a:r>
              <a:rPr lang="sr-Cyrl-CS" sz="2400" dirty="0" smtClean="0">
                <a:latin typeface="Cambria" pitchFamily="18" charset="0"/>
              </a:rPr>
              <a:t>У том слу</a:t>
            </a:r>
            <a:r>
              <a:rPr lang="sr-Latn-RS" sz="2400" dirty="0" smtClean="0">
                <a:latin typeface="Cambria" pitchFamily="18" charset="0"/>
              </a:rPr>
              <a:t>ч</a:t>
            </a:r>
            <a:r>
              <a:rPr lang="sr-Cyrl-CS" sz="2400" dirty="0" smtClean="0">
                <a:latin typeface="Cambria" pitchFamily="18" charset="0"/>
              </a:rPr>
              <a:t>ају се добивена целулоза н</a:t>
            </a:r>
            <a:r>
              <a:rPr lang="sr-Latn-RS" sz="2400" dirty="0" smtClean="0">
                <a:latin typeface="Cambria" pitchFamily="18" charset="0"/>
              </a:rPr>
              <a:t>е</a:t>
            </a:r>
            <a:r>
              <a:rPr lang="sr-Cyrl-CS" sz="2400" dirty="0" smtClean="0">
                <a:latin typeface="Cambria" pitchFamily="18" charset="0"/>
              </a:rPr>
              <a:t> мора су</a:t>
            </a:r>
            <a:r>
              <a:rPr lang="sr-Latn-RS" sz="2400" dirty="0" smtClean="0">
                <a:latin typeface="Cambria" pitchFamily="18" charset="0"/>
              </a:rPr>
              <a:t>ш</a:t>
            </a:r>
            <a:r>
              <a:rPr lang="sr-Cyrl-CS" sz="2400" dirty="0" smtClean="0">
                <a:latin typeface="Cambria" pitchFamily="18" charset="0"/>
              </a:rPr>
              <a:t>ити, ве</a:t>
            </a:r>
            <a:r>
              <a:rPr lang="sr-Latn-RS" sz="2400" dirty="0" smtClean="0">
                <a:latin typeface="Cambria" pitchFamily="18" charset="0"/>
              </a:rPr>
              <a:t>ћ</a:t>
            </a:r>
            <a:r>
              <a:rPr lang="sr-Cyrl-CS" sz="2400" dirty="0" smtClean="0">
                <a:latin typeface="Cambria" pitchFamily="18" charset="0"/>
              </a:rPr>
              <a:t> се у оквиру водене суспензије доставља произвођа</a:t>
            </a:r>
            <a:r>
              <a:rPr lang="sr-Latn-RS" sz="2400" dirty="0" smtClean="0">
                <a:latin typeface="Cambria" pitchFamily="18" charset="0"/>
              </a:rPr>
              <a:t>ч</a:t>
            </a:r>
            <a:r>
              <a:rPr lang="sr-Cyrl-CS" sz="2400" dirty="0" smtClean="0">
                <a:latin typeface="Cambria" pitchFamily="18" charset="0"/>
              </a:rPr>
              <a:t>у</a:t>
            </a:r>
            <a:r>
              <a:rPr lang="sr-Latn-RS" sz="2400" dirty="0" smtClean="0">
                <a:latin typeface="Cambria" pitchFamily="18" charset="0"/>
              </a:rPr>
              <a:t> хартије.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>Техничка целулоза, </a:t>
            </a:r>
            <a:r>
              <a:rPr lang="sr-Latn-RS" sz="2400" dirty="0" smtClean="0">
                <a:latin typeface="Cambria" pitchFamily="18" charset="0"/>
              </a:rPr>
              <a:t>или </a:t>
            </a:r>
            <a:r>
              <a:rPr lang="ru-RU" sz="2400" dirty="0" smtClean="0">
                <a:latin typeface="Cambria" pitchFamily="18" charset="0"/>
              </a:rPr>
              <a:t>само целулоза, доби</a:t>
            </a:r>
            <a:r>
              <a:rPr lang="sr-Latn-RS" sz="2400" dirty="0" smtClean="0">
                <a:latin typeface="Cambria" pitchFamily="18" charset="0"/>
              </a:rPr>
              <a:t>ј</a:t>
            </a:r>
            <a:r>
              <a:rPr lang="ru-RU" sz="2400" dirty="0" smtClean="0">
                <a:latin typeface="Cambria" pitchFamily="18" charset="0"/>
              </a:rPr>
              <a:t>а се прерадом дрва којом се отапа лигнин.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Прерада обухва</a:t>
            </a:r>
            <a:r>
              <a:rPr lang="sr-Latn-RS" sz="2400" dirty="0" smtClean="0">
                <a:latin typeface="Cambria" pitchFamily="18" charset="0"/>
              </a:rPr>
              <a:t>т</a:t>
            </a:r>
            <a:r>
              <a:rPr lang="ru-RU" sz="2400" dirty="0" smtClean="0">
                <a:latin typeface="Cambria" pitchFamily="18" charset="0"/>
              </a:rPr>
              <a:t>а поступак ку</a:t>
            </a:r>
            <a:r>
              <a:rPr lang="sr-Latn-RS" sz="2400" dirty="0" smtClean="0">
                <a:latin typeface="Cambria" pitchFamily="18" charset="0"/>
              </a:rPr>
              <a:t>в</a:t>
            </a:r>
            <a:r>
              <a:rPr lang="ru-RU" sz="2400" dirty="0" smtClean="0">
                <a:latin typeface="Cambria" pitchFamily="18" charset="0"/>
              </a:rPr>
              <a:t>ања који може бити кисео, сулфитан, данас из еколошких разлога све ређе у употреби, или </a:t>
            </a:r>
            <a:r>
              <a:rPr lang="sr-Latn-RS" sz="2400" dirty="0" smtClean="0">
                <a:latin typeface="Cambria" pitchFamily="18" charset="0"/>
              </a:rPr>
              <a:t>базни</a:t>
            </a:r>
            <a:r>
              <a:rPr lang="ru-RU" sz="2400" dirty="0" smtClean="0">
                <a:latin typeface="Cambria" pitchFamily="18" charset="0"/>
              </a:rPr>
              <a:t>, сулфатни.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Сама целулозна влакна су неутралног карактера и м</a:t>
            </a:r>
            <a:r>
              <a:rPr lang="sr-Latn-RS" sz="2400" dirty="0" smtClean="0">
                <a:latin typeface="Cambria" pitchFamily="18" charset="0"/>
              </a:rPr>
              <a:t>а</a:t>
            </a:r>
            <a:r>
              <a:rPr lang="ru-RU" sz="2400" dirty="0" smtClean="0">
                <a:latin typeface="Cambria" pitchFamily="18" charset="0"/>
              </a:rPr>
              <a:t>да се након подвргавања ку</a:t>
            </a:r>
            <a:r>
              <a:rPr lang="sr-Latn-RS" sz="2400" dirty="0" smtClean="0">
                <a:latin typeface="Cambria" pitchFamily="18" charset="0"/>
              </a:rPr>
              <a:t>в</a:t>
            </a:r>
            <a:r>
              <a:rPr lang="ru-RU" sz="2400" dirty="0" smtClean="0">
                <a:latin typeface="Cambria" pitchFamily="18" charset="0"/>
              </a:rPr>
              <a:t>ању испиру, управо од ових поступака може заостати кисео или </a:t>
            </a:r>
            <a:r>
              <a:rPr lang="sr-Latn-RS" sz="2400" dirty="0" smtClean="0">
                <a:latin typeface="Cambria" pitchFamily="18" charset="0"/>
              </a:rPr>
              <a:t>базни</a:t>
            </a:r>
            <a:r>
              <a:rPr lang="ru-RU" sz="2400" dirty="0" smtClean="0">
                <a:latin typeface="Cambria" pitchFamily="18" charset="0"/>
              </a:rPr>
              <a:t> карактер влакана који ут</a:t>
            </a:r>
            <a:r>
              <a:rPr lang="sr-Latn-RS" sz="2400" dirty="0" smtClean="0">
                <a:latin typeface="Cambria" pitchFamily="18" charset="0"/>
              </a:rPr>
              <a:t>и</a:t>
            </a:r>
            <a:r>
              <a:rPr lang="ru-RU" sz="2400" dirty="0" smtClean="0">
                <a:latin typeface="Cambria" pitchFamily="18" charset="0"/>
              </a:rPr>
              <a:t>че на </a:t>
            </a:r>
            <a:r>
              <a:rPr lang="sr-Latn-RS" sz="2400" dirty="0" smtClean="0">
                <a:latin typeface="Cambria" pitchFamily="18" charset="0"/>
              </a:rPr>
              <a:t>pH</a:t>
            </a:r>
            <a:r>
              <a:rPr lang="ru-RU" sz="2400" dirty="0" smtClean="0">
                <a:latin typeface="Cambria" pitchFamily="18" charset="0"/>
              </a:rPr>
              <a:t> вредност готовог папира. </a:t>
            </a:r>
            <a:endParaRPr lang="sr-Latn-RS" sz="2400" dirty="0" smtClean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Напомена: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Cambria" pitchFamily="18" charset="0"/>
              </a:rPr>
              <a:t>Постоји и тзв. полутворина која се </a:t>
            </a:r>
            <a:r>
              <a:rPr lang="ru-RU" sz="2400" dirty="0" smtClean="0">
                <a:latin typeface="Cambria" pitchFamily="18" charset="0"/>
              </a:rPr>
              <a:t>доби</a:t>
            </a:r>
            <a:r>
              <a:rPr lang="sr-Latn-RS" sz="2400" dirty="0" smtClean="0">
                <a:latin typeface="Cambria" pitchFamily="18" charset="0"/>
              </a:rPr>
              <a:t>ј</a:t>
            </a:r>
            <a:r>
              <a:rPr lang="ru-RU" sz="2400" dirty="0" smtClean="0">
                <a:latin typeface="Cambria" pitchFamily="18" charset="0"/>
              </a:rPr>
              <a:t>а прерадом крпа, тј. отпада из индустрије текстила. </a:t>
            </a:r>
            <a:endParaRPr lang="sr-Latn-RS" sz="2400" dirty="0" smtClean="0">
              <a:latin typeface="Cambria" pitchFamily="18" charset="0"/>
            </a:endParaRPr>
          </a:p>
          <a:p>
            <a:r>
              <a:rPr lang="ru-RU" sz="2400" dirty="0" smtClean="0">
                <a:latin typeface="Cambria" pitchFamily="18" charset="0"/>
              </a:rPr>
              <a:t>Дуга, чврста и скупа текстилна влакна користе се само за израду одређених врста папира као што су папири за новчанице, вредносне папире, земљописне и поморске карте и слично, односно када се од папира тражи да буде механички врло отпоран и чврст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endParaRPr lang="en-US" sz="2700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sr-Latn-RS" sz="1800" dirty="0" smtClean="0">
              <a:latin typeface="+mj-lt"/>
            </a:endParaRPr>
          </a:p>
          <a:p>
            <a:r>
              <a:rPr lang="sr-Latn-RS" sz="2200" b="1" dirty="0" smtClean="0">
                <a:solidFill>
                  <a:srgbClr val="FF0000"/>
                </a:solidFill>
                <a:latin typeface="Cambria" pitchFamily="18" charset="0"/>
              </a:rPr>
              <a:t>Према врсти влакана </a:t>
            </a:r>
            <a:r>
              <a:rPr lang="sr-Latn-RS" sz="2200" dirty="0" smtClean="0">
                <a:latin typeface="Cambria" pitchFamily="18" charset="0"/>
              </a:rPr>
              <a:t>од којих су произведени</a:t>
            </a:r>
            <a:r>
              <a:rPr lang="en-US" sz="2200" dirty="0" smtClean="0">
                <a:latin typeface="Cambria" pitchFamily="18" charset="0"/>
              </a:rPr>
              <a:t>,</a:t>
            </a:r>
            <a:r>
              <a:rPr lang="sr-Latn-RS" sz="2200" dirty="0" smtClean="0">
                <a:latin typeface="Cambria" pitchFamily="18" charset="0"/>
              </a:rPr>
              <a:t> папири се деле на:</a:t>
            </a:r>
          </a:p>
          <a:p>
            <a:pPr marL="342900" indent="-342900">
              <a:buFont typeface="+mj-lt"/>
              <a:buAutoNum type="arabicPeriod"/>
            </a:pPr>
            <a:r>
              <a:rPr lang="sr-Cyrl-CS" sz="2200" b="1" dirty="0" smtClean="0">
                <a:latin typeface="Cambria" pitchFamily="18" charset="0"/>
              </a:rPr>
              <a:t>Б</a:t>
            </a:r>
            <a:r>
              <a:rPr lang="sr-Latn-RS" sz="2200" b="1" dirty="0" smtClean="0">
                <a:latin typeface="Cambria" pitchFamily="18" charset="0"/>
              </a:rPr>
              <a:t>ездрвне папире </a:t>
            </a:r>
            <a:r>
              <a:rPr lang="sr-Latn-RS" sz="2200" dirty="0" smtClean="0">
                <a:latin typeface="Cambria" pitchFamily="18" charset="0"/>
              </a:rPr>
              <a:t>(садрже само целулозна влакна)</a:t>
            </a:r>
          </a:p>
          <a:p>
            <a:pPr marL="342900" indent="-342900">
              <a:buFont typeface="+mj-lt"/>
              <a:buAutoNum type="arabicPeriod"/>
            </a:pPr>
            <a:r>
              <a:rPr lang="sr-Cyrl-CS" sz="2200" b="1" dirty="0" smtClean="0">
                <a:latin typeface="Cambria" pitchFamily="18" charset="0"/>
              </a:rPr>
              <a:t>С</a:t>
            </a:r>
            <a:r>
              <a:rPr lang="sr-Latn-RS" sz="2200" b="1" dirty="0" smtClean="0">
                <a:latin typeface="Cambria" pitchFamily="18" charset="0"/>
              </a:rPr>
              <a:t>редње фине папире </a:t>
            </a:r>
            <a:r>
              <a:rPr lang="sr-Latn-RS" sz="2200" dirty="0" smtClean="0">
                <a:latin typeface="Cambria" pitchFamily="18" charset="0"/>
              </a:rPr>
              <a:t>(са различитим уделом дрвних  и полуцелулозних влакана)</a:t>
            </a:r>
            <a:endParaRPr lang="en-US" sz="2200" dirty="0" smtClean="0">
              <a:latin typeface="Cambria" pitchFamily="18" charset="0"/>
            </a:endParaRPr>
          </a:p>
          <a:p>
            <a:endParaRPr lang="en-US" sz="2400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2400" b="1" dirty="0" smtClean="0">
                <a:latin typeface="Cambria" pitchFamily="18" charset="0"/>
                <a:ea typeface="Cambria Math" pitchFamily="18" charset="0"/>
              </a:rPr>
              <a:t>Производња папира</a:t>
            </a:r>
            <a:endParaRPr lang="en-US" sz="2400" b="1" dirty="0">
              <a:latin typeface="Cambria" pitchFamily="18" charset="0"/>
              <a:ea typeface="Cambria Math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b="1" dirty="0" smtClean="0">
                <a:latin typeface="+mj-lt"/>
              </a:rPr>
              <a:t>РЕЦИКЛАЖНЕ ТЕХНОЛОГИЈЕ_201</a:t>
            </a:r>
            <a:r>
              <a:rPr lang="en-US" b="1" dirty="0" smtClean="0">
                <a:latin typeface="+mj-lt"/>
              </a:rPr>
              <a:t>7</a:t>
            </a:r>
            <a:r>
              <a:rPr lang="sr-Cyrl-CS" b="1" dirty="0" smtClean="0">
                <a:latin typeface="+mj-lt"/>
              </a:rPr>
              <a:t>/1</a:t>
            </a:r>
            <a:r>
              <a:rPr lang="en-US" b="1" dirty="0" smtClean="0">
                <a:latin typeface="+mj-lt"/>
              </a:rPr>
              <a:t>8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533400" y="1295400"/>
            <a:ext cx="8077200" cy="493776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en-US" sz="2000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mbria" pitchFamily="18" charset="0"/>
                <a:ea typeface="Cambria Math" pitchFamily="18" charset="0"/>
              </a:rPr>
              <a:t>У зависности од сировине, процес савремене производње папира састоји се од читавог 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низа</a:t>
            </a:r>
            <a:r>
              <a:rPr lang="sr-Latn-RS" sz="2400" dirty="0" smtClean="0">
                <a:latin typeface="Cambria" pitchFamily="18" charset="0"/>
                <a:ea typeface="Cambria Math" pitchFamily="18" charset="0"/>
              </a:rPr>
              <a:t> </a:t>
            </a:r>
            <a:r>
              <a:rPr lang="en-US" sz="2400" dirty="0" smtClean="0">
                <a:latin typeface="Cambria" pitchFamily="18" charset="0"/>
                <a:ea typeface="Cambria Math" pitchFamily="18" charset="0"/>
              </a:rPr>
              <a:t>: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 </a:t>
            </a:r>
            <a:endParaRPr lang="en-US" sz="2400" dirty="0" smtClean="0">
              <a:latin typeface="Cambria" pitchFamily="18" charset="0"/>
              <a:ea typeface="Cambria Math" pitchFamily="18" charset="0"/>
            </a:endParaRPr>
          </a:p>
          <a:p>
            <a:pPr marL="0" indent="0" algn="just"/>
            <a:r>
              <a:rPr lang="en-US" sz="2400" b="1" dirty="0" smtClean="0">
                <a:latin typeface="Cambria" pitchFamily="18" charset="0"/>
                <a:ea typeface="Cambria Math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механичких</a:t>
            </a:r>
            <a:r>
              <a:rPr lang="sr-Latn-RS" sz="2400" b="1" dirty="0" smtClean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 процеса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(</a:t>
            </a:r>
            <a:r>
              <a:rPr lang="ru-RU" sz="2400" i="1" dirty="0">
                <a:latin typeface="Cambria" pitchFamily="18" charset="0"/>
                <a:ea typeface="Cambria Math" pitchFamily="18" charset="0"/>
              </a:rPr>
              <a:t>откоравање, сецкање, брушење, млевење, разврставање, прочишћавање, прање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итд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.)</a:t>
            </a:r>
            <a:r>
              <a:rPr lang="en-US" sz="2400" dirty="0" smtClean="0">
                <a:latin typeface="Cambria" pitchFamily="18" charset="0"/>
                <a:ea typeface="Cambria Math" pitchFamily="18" charset="0"/>
              </a:rPr>
              <a:t>,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 </a:t>
            </a:r>
            <a:endParaRPr lang="en-US" sz="2400" dirty="0" smtClean="0">
              <a:latin typeface="Cambria" pitchFamily="18" charset="0"/>
              <a:ea typeface="Cambria Math" pitchFamily="18" charset="0"/>
            </a:endParaRPr>
          </a:p>
          <a:p>
            <a:pPr marL="0" indent="0" algn="just"/>
            <a:r>
              <a:rPr lang="en-US" sz="2400" b="1" dirty="0" smtClean="0">
                <a:latin typeface="Cambria" pitchFamily="18" charset="0"/>
                <a:ea typeface="Cambria Math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хемијских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процеса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(</a:t>
            </a:r>
            <a:r>
              <a:rPr lang="ru-RU" sz="2400" i="1" dirty="0">
                <a:latin typeface="Cambria" pitchFamily="18" charset="0"/>
                <a:ea typeface="Cambria Math" pitchFamily="18" charset="0"/>
              </a:rPr>
              <a:t>чишћење, кување, бељење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итд.).</a:t>
            </a:r>
          </a:p>
          <a:p>
            <a:pPr marL="0" indent="0" algn="just">
              <a:buNone/>
            </a:pPr>
            <a:endParaRPr lang="ru-RU" sz="2400" dirty="0">
              <a:latin typeface="Cambria" pitchFamily="18" charset="0"/>
              <a:ea typeface="Cambria Math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mbria" pitchFamily="18" charset="0"/>
                <a:ea typeface="Cambria Math" pitchFamily="18" charset="0"/>
              </a:rPr>
              <a:t>У савременој технологији производње папира постоје углавном две фазе: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производња пулпе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(полуфабриката, односно влакнасте масе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)</a:t>
            </a:r>
            <a:r>
              <a:rPr lang="en-US" sz="2400" dirty="0" smtClean="0">
                <a:latin typeface="Cambria" pitchFamily="18" charset="0"/>
                <a:ea typeface="Cambria Math" pitchFamily="18" charset="0"/>
              </a:rPr>
              <a:t>,</a:t>
            </a:r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 </a:t>
            </a:r>
            <a:endParaRPr lang="ru-RU" sz="2400" dirty="0">
              <a:latin typeface="Cambria" pitchFamily="18" charset="0"/>
              <a:ea typeface="Cambria Math" pitchFamily="18" charset="0"/>
            </a:endParaRPr>
          </a:p>
          <a:p>
            <a:pPr algn="just"/>
            <a:r>
              <a:rPr lang="ru-RU" sz="2400" b="1" dirty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прерада полуфабриката у финални продукт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  <a:ea typeface="Cambria Math" pitchFamily="18" charset="0"/>
              </a:rPr>
              <a:t>папир. </a:t>
            </a:r>
          </a:p>
          <a:p>
            <a:pPr marL="0" indent="0" algn="just">
              <a:buNone/>
            </a:pPr>
            <a:endParaRPr lang="ru-RU" sz="2400" dirty="0">
              <a:latin typeface="Cambria Math" pitchFamily="18" charset="0"/>
              <a:ea typeface="Cambria Math" pitchFamily="18" charset="0"/>
            </a:endParaRPr>
          </a:p>
          <a:p>
            <a:pPr marL="0" indent="0" algn="just">
              <a:buNone/>
            </a:pPr>
            <a:r>
              <a:rPr lang="ru-RU" sz="2400" b="1" i="1" dirty="0">
                <a:latin typeface="+mj-lt"/>
                <a:ea typeface="Cambria Math" pitchFamily="18" charset="0"/>
              </a:rPr>
              <a:t>У готово свим овим фазама се користи </a:t>
            </a:r>
            <a:r>
              <a:rPr lang="ru-RU" sz="2400" b="1" i="1" dirty="0" smtClean="0">
                <a:latin typeface="+mj-lt"/>
                <a:ea typeface="Cambria Math" pitchFamily="18" charset="0"/>
              </a:rPr>
              <a:t>вода</a:t>
            </a:r>
            <a:r>
              <a:rPr lang="en-US" sz="2400" b="1" i="1" dirty="0" smtClean="0">
                <a:latin typeface="+mj-lt"/>
                <a:ea typeface="Cambria Math" pitchFamily="18" charset="0"/>
              </a:rPr>
              <a:t> </a:t>
            </a:r>
            <a:r>
              <a:rPr lang="ru-RU" sz="2400" dirty="0" smtClean="0">
                <a:latin typeface="+mj-lt"/>
                <a:ea typeface="Cambria Math" pitchFamily="18" charset="0"/>
              </a:rPr>
              <a:t>!</a:t>
            </a:r>
            <a:r>
              <a:rPr lang="en-US" sz="2400" dirty="0" smtClean="0">
                <a:latin typeface="+mj-lt"/>
                <a:ea typeface="Cambria Math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endParaRPr lang="sr-Cyrl-CS" dirty="0" smtClean="0">
              <a:latin typeface="Cambria" pitchFamily="18" charset="0"/>
            </a:endParaRPr>
          </a:p>
          <a:p>
            <a:pPr lvl="0" algn="just"/>
            <a:r>
              <a:rPr lang="sr-Latn-RS" b="1" dirty="0" smtClean="0">
                <a:latin typeface="Cambria" pitchFamily="18" charset="0"/>
              </a:rPr>
              <a:t>Карактеристике папира </a:t>
            </a:r>
            <a:r>
              <a:rPr lang="sr-Latn-RS" dirty="0" smtClean="0">
                <a:latin typeface="Cambria" pitchFamily="18" charset="0"/>
              </a:rPr>
              <a:t>као финалног производа зависе од</a:t>
            </a:r>
            <a:endParaRPr lang="en-US" dirty="0" smtClean="0">
              <a:latin typeface="Cambria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sr-Latn-RS" dirty="0" smtClean="0">
                <a:latin typeface="Cambria" pitchFamily="18" charset="0"/>
              </a:rPr>
              <a:t> </a:t>
            </a:r>
            <a:r>
              <a:rPr lang="sr-Latn-RS" b="1" dirty="0" smtClean="0">
                <a:latin typeface="Cambria" pitchFamily="18" charset="0"/>
              </a:rPr>
              <a:t>материјала од којих је папир направљен</a:t>
            </a:r>
            <a:r>
              <a:rPr lang="en-US" b="1" dirty="0" smtClean="0">
                <a:latin typeface="Cambria" pitchFamily="18" charset="0"/>
              </a:rPr>
              <a:t> </a:t>
            </a:r>
            <a:r>
              <a:rPr lang="sr-Latn-RS" dirty="0" smtClean="0">
                <a:latin typeface="Cambria" pitchFamily="18" charset="0"/>
              </a:rPr>
              <a:t> </a:t>
            </a:r>
            <a:endParaRPr lang="en-US" dirty="0" smtClean="0">
              <a:latin typeface="Cambria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sr-Latn-RS" b="1" dirty="0" smtClean="0">
                <a:latin typeface="Cambria" pitchFamily="18" charset="0"/>
              </a:rPr>
              <a:t>технолошког процеса израде папира</a:t>
            </a:r>
            <a:r>
              <a:rPr lang="sr-Latn-RS" dirty="0" smtClean="0">
                <a:latin typeface="Cambria" pitchFamily="18" charset="0"/>
              </a:rPr>
              <a:t>.</a:t>
            </a:r>
            <a:endParaRPr lang="en-US" dirty="0" smtClean="0">
              <a:latin typeface="Cambria" pitchFamily="18" charset="0"/>
            </a:endParaRPr>
          </a:p>
          <a:p>
            <a:pPr lvl="0" algn="just"/>
            <a:endParaRPr lang="sr-Latn-RS" dirty="0" smtClean="0">
              <a:latin typeface="Cambria" pitchFamily="18" charset="0"/>
            </a:endParaRPr>
          </a:p>
          <a:p>
            <a:pPr lvl="0" algn="just"/>
            <a:r>
              <a:rPr lang="sr-Latn-RS" b="1" dirty="0" smtClean="0">
                <a:solidFill>
                  <a:srgbClr val="FF0000"/>
                </a:solidFill>
                <a:latin typeface="Cambria" pitchFamily="18" charset="0"/>
              </a:rPr>
              <a:t>Папир представља смешу влакана, пунила, лепка и боје.</a:t>
            </a:r>
            <a:endParaRPr lang="en-US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 lvl="0" algn="just"/>
            <a:endParaRPr lang="sr-Latn-RS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 lvl="0" algn="just"/>
            <a:r>
              <a:rPr lang="sr-Latn-RS" b="1" dirty="0" smtClean="0">
                <a:latin typeface="Cambria" pitchFamily="18" charset="0"/>
              </a:rPr>
              <a:t>Пунила </a:t>
            </a:r>
            <a:r>
              <a:rPr lang="sr-Latn-RS" dirty="0" smtClean="0">
                <a:latin typeface="Cambria" pitchFamily="18" charset="0"/>
              </a:rPr>
              <a:t>су посебно важна за штампарске папире </a:t>
            </a:r>
            <a:r>
              <a:rPr lang="sr-Latn-RS" b="1" dirty="0" smtClean="0">
                <a:latin typeface="Cambria" pitchFamily="18" charset="0"/>
              </a:rPr>
              <a:t>јер утичу на мекоћу, повећање граматуре, смањење прозирности, повећање белине, глаткоћу...</a:t>
            </a:r>
          </a:p>
          <a:p>
            <a:pPr lvl="0" algn="just"/>
            <a:r>
              <a:rPr lang="sr-Latn-RS" sz="2200" dirty="0" smtClean="0">
                <a:latin typeface="Cambria" pitchFamily="18" charset="0"/>
              </a:rPr>
              <a:t>Са друге стране, ч</a:t>
            </a:r>
            <a:r>
              <a:rPr lang="sr-Cyrl-CS" sz="2200" dirty="0" smtClean="0">
                <a:latin typeface="Cambria" pitchFamily="18" charset="0"/>
              </a:rPr>
              <a:t>естице пунила у папиру, </a:t>
            </a:r>
            <a:r>
              <a:rPr lang="sr-Latn-RS" sz="2200" dirty="0" smtClean="0">
                <a:latin typeface="Cambria" pitchFamily="18" charset="0"/>
              </a:rPr>
              <a:t>могу да </a:t>
            </a:r>
            <a:r>
              <a:rPr lang="sr-Cyrl-CS" sz="2200" dirty="0" smtClean="0">
                <a:latin typeface="Cambria" pitchFamily="18" charset="0"/>
              </a:rPr>
              <a:t>ометају међувлакна</a:t>
            </a:r>
            <a:r>
              <a:rPr lang="sr-Latn-RS" sz="2200" dirty="0" smtClean="0">
                <a:latin typeface="Cambria" pitchFamily="18" charset="0"/>
              </a:rPr>
              <a:t>с</a:t>
            </a:r>
            <a:r>
              <a:rPr lang="sr-Cyrl-CS" sz="2200" dirty="0" smtClean="0">
                <a:latin typeface="Cambria" pitchFamily="18" charset="0"/>
              </a:rPr>
              <a:t>то везивање што првенствено ут</a:t>
            </a:r>
            <a:r>
              <a:rPr lang="sr-Latn-RS" sz="2200" dirty="0" smtClean="0">
                <a:latin typeface="Cambria" pitchFamily="18" charset="0"/>
              </a:rPr>
              <a:t>и</a:t>
            </a:r>
            <a:r>
              <a:rPr lang="sr-Cyrl-CS" sz="2200" dirty="0" smtClean="0">
                <a:latin typeface="Cambria" pitchFamily="18" charset="0"/>
              </a:rPr>
              <a:t>че на смањење чврстоће папира, отпорности папира на кидање, савијање и ц</a:t>
            </a:r>
            <a:r>
              <a:rPr lang="sr-Latn-RS" sz="2200" dirty="0" smtClean="0">
                <a:latin typeface="Cambria" pitchFamily="18" charset="0"/>
              </a:rPr>
              <a:t>е</a:t>
            </a:r>
            <a:r>
              <a:rPr lang="sr-Cyrl-CS" sz="2200" dirty="0" smtClean="0">
                <a:latin typeface="Cambria" pitchFamily="18" charset="0"/>
              </a:rPr>
              <a:t>пање. Присутност пунила смањује и површинску чврстоћу папира која се манифест</a:t>
            </a:r>
            <a:r>
              <a:rPr lang="sr-Latn-RS" sz="2200" dirty="0" smtClean="0">
                <a:latin typeface="Cambria" pitchFamily="18" charset="0"/>
              </a:rPr>
              <a:t>ује</a:t>
            </a:r>
            <a:r>
              <a:rPr lang="sr-Cyrl-CS" sz="2200" dirty="0" smtClean="0">
                <a:latin typeface="Cambria" pitchFamily="18" charset="0"/>
              </a:rPr>
              <a:t> прашењем листа.</a:t>
            </a:r>
            <a:r>
              <a:rPr lang="hr-HR" sz="2200" dirty="0" smtClean="0">
                <a:latin typeface="Cambria" pitchFamily="18" charset="0"/>
              </a:rPr>
              <a:t> </a:t>
            </a:r>
            <a:r>
              <a:rPr lang="ru-RU" sz="2200" dirty="0" smtClean="0">
                <a:latin typeface="Cambria" pitchFamily="18" charset="0"/>
              </a:rPr>
              <a:t>Ове негативне појаве се могу готово у потпуности анулирати премазивањем папира. </a:t>
            </a:r>
            <a:endParaRPr lang="sr-Latn-RS" sz="2200" b="1" dirty="0" smtClean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latin typeface="Cambria" pitchFamily="18" charset="0"/>
              </a:rPr>
              <a:t>Збрињавање отпадног папира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hr-HR" sz="2400" dirty="0" smtClean="0">
                <a:latin typeface="Cambria" pitchFamily="18" charset="0"/>
              </a:rPr>
              <a:t>Иде у два различита смера: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К</a:t>
            </a:r>
            <a:r>
              <a:rPr lang="hr-HR" sz="2400" dirty="0" smtClean="0">
                <a:latin typeface="Cambria" pitchFamily="18" charset="0"/>
              </a:rPr>
              <a:t>оришћење отпадног папира као енергента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Latn-RS" sz="2400" dirty="0" smtClean="0">
                <a:latin typeface="Cambria" pitchFamily="18" charset="0"/>
              </a:rPr>
              <a:t>Рециклажа</a:t>
            </a:r>
            <a:r>
              <a:rPr lang="hr-HR" sz="2400" dirty="0" smtClean="0">
                <a:latin typeface="Cambria" pitchFamily="18" charset="0"/>
              </a:rPr>
              <a:t> </a:t>
            </a:r>
          </a:p>
          <a:p>
            <a:pPr marL="514350" indent="-514350" algn="just">
              <a:buFont typeface="+mj-lt"/>
              <a:buAutoNum type="arabicPeriod"/>
            </a:pPr>
            <a:endParaRPr lang="hr-HR" sz="2400" dirty="0" smtClean="0">
              <a:latin typeface="Cambria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hr-HR" sz="2400" dirty="0" smtClean="0">
              <a:latin typeface="Cambria" pitchFamily="18" charset="0"/>
            </a:endParaRPr>
          </a:p>
          <a:p>
            <a:pPr marL="0" indent="0" algn="just">
              <a:buNone/>
            </a:pPr>
            <a:r>
              <a:rPr lang="hr-HR" sz="2400" dirty="0" smtClean="0">
                <a:latin typeface="Cambria" pitchFamily="18" charset="0"/>
              </a:rPr>
              <a:t>Индустријска рециклажа папира у Европи постоји око педесетак година (почела у Аустрији 80-их година прошлог века)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Рециклажа папира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pPr algn="just"/>
            <a:endParaRPr lang="sr-Latn-RS" sz="2000" dirty="0" smtClean="0">
              <a:latin typeface="Cambria" pitchFamily="18" charset="0"/>
            </a:endParaRPr>
          </a:p>
          <a:p>
            <a:pPr lvl="0" algn="just"/>
            <a:r>
              <a:rPr lang="sr-Latn-RS" sz="2400" dirty="0" smtClean="0">
                <a:latin typeface="Cambria" pitchFamily="18" charset="0"/>
              </a:rPr>
              <a:t>Папир чини око 30% укупног отпада у домаћинствима</a:t>
            </a:r>
            <a:r>
              <a:rPr lang="sr-Cyrl-RS" sz="2400" dirty="0" smtClean="0">
                <a:latin typeface="Cambria" pitchFamily="18" charset="0"/>
              </a:rPr>
              <a:t> ЕУ, у Србији </a:t>
            </a:r>
            <a:r>
              <a:rPr lang="sr-Latn-RS" sz="2400" dirty="0" smtClean="0">
                <a:latin typeface="Cambria" pitchFamily="18" charset="0"/>
              </a:rPr>
              <a:t>мање од</a:t>
            </a:r>
            <a:r>
              <a:rPr lang="sr-Cyrl-RS" sz="2400" dirty="0" smtClean="0">
                <a:latin typeface="Cambria" pitchFamily="18" charset="0"/>
              </a:rPr>
              <a:t> 15%</a:t>
            </a:r>
            <a:r>
              <a:rPr lang="sr-Latn-RS" sz="2400" dirty="0" smtClean="0">
                <a:latin typeface="Cambria" pitchFamily="18" charset="0"/>
              </a:rPr>
              <a:t>.</a:t>
            </a:r>
            <a:endParaRPr lang="en-US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Искуствени </a:t>
            </a:r>
            <a:r>
              <a:rPr lang="ru-RU" sz="2400" dirty="0">
                <a:latin typeface="Cambria" pitchFamily="18" charset="0"/>
              </a:rPr>
              <a:t>подаци говоре да </a:t>
            </a:r>
            <a:r>
              <a:rPr lang="ru-RU" sz="2400" dirty="0" smtClean="0">
                <a:latin typeface="Cambria" pitchFamily="18" charset="0"/>
              </a:rPr>
              <a:t>је </a:t>
            </a:r>
            <a:r>
              <a:rPr lang="ru-RU" sz="2400" dirty="0">
                <a:latin typeface="Cambria" pitchFamily="18" charset="0"/>
              </a:rPr>
              <a:t>тешко постићи већи повраћај папира од 55</a:t>
            </a:r>
            <a:r>
              <a:rPr lang="ru-RU" sz="2400" dirty="0" smtClean="0">
                <a:latin typeface="Cambria" pitchFamily="18" charset="0"/>
              </a:rPr>
              <a:t>%</a:t>
            </a:r>
            <a:r>
              <a:rPr lang="sr-Latn-RS" sz="2400" dirty="0" smtClean="0">
                <a:latin typeface="Cambria" pitchFamily="18" charset="0"/>
              </a:rPr>
              <a:t> (ради се о непостојаном материјалу који се лако распада у влажном окружењу)</a:t>
            </a:r>
            <a:r>
              <a:rPr lang="ru-RU" sz="2400" dirty="0" smtClean="0">
                <a:latin typeface="Cambria" pitchFamily="18" charset="0"/>
              </a:rPr>
              <a:t>.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Ипак, </a:t>
            </a:r>
            <a:r>
              <a:rPr lang="sr-Cyrl-CS" sz="2400" dirty="0" smtClean="0">
                <a:latin typeface="Cambria" pitchFamily="18" charset="0"/>
              </a:rPr>
              <a:t>13 европских земаља рециклира више од 70% папира и картона па су то материјали који се највише рециклирају на континенту. </a:t>
            </a:r>
          </a:p>
          <a:p>
            <a:pPr algn="just"/>
            <a:endParaRPr lang="ru-RU" sz="2000" dirty="0">
              <a:latin typeface="Cambria" pitchFamily="18" charset="0"/>
            </a:endParaRPr>
          </a:p>
          <a:p>
            <a:pPr algn="just"/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3810000"/>
            <a:ext cx="6858000" cy="990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r-Cyrl-RS" dirty="0" smtClean="0">
                <a:latin typeface="+mj-lt"/>
              </a:rPr>
              <a:t>Предмет: </a:t>
            </a:r>
            <a:r>
              <a:rPr lang="sr-Latn-RS" dirty="0" smtClean="0">
                <a:latin typeface="+mj-lt"/>
              </a:rPr>
              <a:t/>
            </a:r>
            <a:br>
              <a:rPr lang="sr-Latn-RS" dirty="0" smtClean="0">
                <a:latin typeface="+mj-lt"/>
              </a:rPr>
            </a:br>
            <a:r>
              <a:rPr lang="sr-Latn-RS" b="1" dirty="0" smtClean="0">
                <a:latin typeface="+mj-lt"/>
              </a:rPr>
              <a:t>РЕЦИКЛАЖНЕ ТЕХНОЛОГИЈЕ</a:t>
            </a:r>
            <a:r>
              <a:rPr lang="sr-Cyrl-RS" b="1" dirty="0" smtClean="0">
                <a:latin typeface="+mj-lt"/>
              </a:rPr>
              <a:t> </a:t>
            </a:r>
            <a:endParaRPr lang="en-US" b="1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r-Cyrl-RS" sz="2400" b="1" smtClean="0">
                <a:solidFill>
                  <a:schemeClr val="tx1"/>
                </a:solidFill>
              </a:rPr>
              <a:t>Предавање 5: </a:t>
            </a:r>
            <a:r>
              <a:rPr lang="sr-Latn-RS" sz="2400" b="1" smtClean="0">
                <a:solidFill>
                  <a:schemeClr val="tx1"/>
                </a:solidFill>
              </a:rPr>
              <a:t>РЕЦИКЛАЖА</a:t>
            </a:r>
            <a:r>
              <a:rPr lang="sr-Latn-RS" sz="2400" b="1" dirty="0" smtClean="0">
                <a:solidFill>
                  <a:schemeClr val="tx1"/>
                </a:solidFill>
              </a:rPr>
              <a:t> ПАПИРА</a:t>
            </a:r>
            <a:endParaRPr lang="sr-Cyrl-RS" sz="2400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0" y="5943600"/>
            <a:ext cx="240347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rgbClr val="727CA3"/>
              </a:buClr>
              <a:buSzPct val="76000"/>
            </a:pPr>
            <a:r>
              <a:rPr lang="sr-Cyrl-RS" sz="2000" b="1" dirty="0" smtClean="0">
                <a:latin typeface="Cambria"/>
                <a:ea typeface="+mj-ea"/>
                <a:cs typeface="+mj-cs"/>
              </a:rPr>
              <a:t>Школска 201</a:t>
            </a:r>
            <a:r>
              <a:rPr lang="en-US" sz="2000" b="1" dirty="0" smtClean="0">
                <a:latin typeface="Cambria"/>
                <a:ea typeface="+mj-ea"/>
                <a:cs typeface="+mj-cs"/>
              </a:rPr>
              <a:t>7/18</a:t>
            </a:r>
            <a:endParaRPr lang="sr-Latn-RS" sz="2000" b="1" dirty="0" smtClean="0">
              <a:latin typeface="Cambria"/>
              <a:ea typeface="+mj-ea"/>
              <a:cs typeface="+mj-cs"/>
            </a:endParaRPr>
          </a:p>
          <a:p>
            <a:pPr lvl="0" algn="ctr">
              <a:spcBef>
                <a:spcPts val="600"/>
              </a:spcBef>
              <a:buClr>
                <a:srgbClr val="727CA3"/>
              </a:buClr>
              <a:buSzPct val="76000"/>
            </a:pPr>
            <a:r>
              <a:rPr lang="az-Cyrl-AZ" sz="2000" b="1" dirty="0" smtClean="0">
                <a:latin typeface="Cambria"/>
                <a:ea typeface="+mj-ea"/>
                <a:cs typeface="+mj-cs"/>
              </a:rPr>
              <a:t>С</a:t>
            </a:r>
            <a:r>
              <a:rPr lang="sr-Latn-RS" sz="2000" b="1" dirty="0" smtClean="0">
                <a:latin typeface="Cambria"/>
                <a:ea typeface="+mj-ea"/>
                <a:cs typeface="+mj-cs"/>
              </a:rPr>
              <a:t>еместар летњи</a:t>
            </a:r>
            <a:endParaRPr lang="en-US" sz="2000" b="1" dirty="0">
              <a:latin typeface="Bookman Old Style"/>
              <a:ea typeface="+mj-ea"/>
              <a:cs typeface="+mj-cs"/>
            </a:endParaRPr>
          </a:p>
        </p:txBody>
      </p:sp>
      <p:pic>
        <p:nvPicPr>
          <p:cNvPr id="45058" name="Picture 2" descr="&amp;Rcy;&amp;iecy;&amp;zcy;&amp;ucy;&amp;lcy;&amp;tcy;&amp;acy;&amp;tcy; &amp;scy;&amp;lcy;&amp;icy;&amp;kcy;&amp;acy; &amp;zcy;&amp;acy; recycling of pap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28600"/>
            <a:ext cx="3360937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</a:b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pPr algn="just"/>
            <a:endParaRPr lang="sr-Latn-RS" sz="20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Папир </a:t>
            </a:r>
            <a:r>
              <a:rPr lang="ru-RU" sz="2400" dirty="0">
                <a:latin typeface="Cambria" pitchFamily="18" charset="0"/>
              </a:rPr>
              <a:t>се  може 4 до </a:t>
            </a:r>
            <a:r>
              <a:rPr lang="sr-Latn-RS" sz="2400" dirty="0" smtClean="0">
                <a:latin typeface="Cambria" pitchFamily="18" charset="0"/>
              </a:rPr>
              <a:t>7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ru-RU" sz="2400" dirty="0">
                <a:latin typeface="Cambria" pitchFamily="18" charset="0"/>
              </a:rPr>
              <a:t>пута </a:t>
            </a:r>
            <a:r>
              <a:rPr lang="ru-RU" sz="2400" dirty="0" smtClean="0">
                <a:latin typeface="Cambria" pitchFamily="18" charset="0"/>
              </a:rPr>
              <a:t>рециклирати</a:t>
            </a:r>
            <a:r>
              <a:rPr lang="sr-Latn-RS" sz="2400" dirty="0" smtClean="0">
                <a:latin typeface="Cambria" pitchFamily="18" charset="0"/>
              </a:rPr>
              <a:t> (што зависи који се папир рециклира, односно колика је количина већ рециклираног папира искоришћена за израду)</a:t>
            </a:r>
            <a:r>
              <a:rPr lang="ru-RU" sz="2400" dirty="0" smtClean="0">
                <a:latin typeface="Cambria" pitchFamily="18" charset="0"/>
              </a:rPr>
              <a:t>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У </a:t>
            </a:r>
            <a:r>
              <a:rPr lang="ru-RU" sz="2400" dirty="0" smtClean="0">
                <a:latin typeface="Cambria" pitchFamily="18" charset="0"/>
              </a:rPr>
              <a:t>2012. години папирна влакна у Европи</a:t>
            </a:r>
            <a:r>
              <a:rPr lang="sr-Latn-RS" sz="2400" dirty="0" smtClean="0">
                <a:latin typeface="Cambria" pitchFamily="18" charset="0"/>
              </a:rPr>
              <a:t> су се</a:t>
            </a:r>
            <a:r>
              <a:rPr lang="ru-RU" sz="2400" dirty="0" smtClean="0">
                <a:latin typeface="Cambria" pitchFamily="18" charset="0"/>
              </a:rPr>
              <a:t> у просеку поново користила три и по пута</a:t>
            </a:r>
            <a:r>
              <a:rPr lang="sr-Latn-RS" sz="2400" dirty="0" smtClean="0">
                <a:latin typeface="Cambria" pitchFamily="18" charset="0"/>
              </a:rPr>
              <a:t>,</a:t>
            </a:r>
            <a:r>
              <a:rPr lang="ru-RU" sz="2400" dirty="0" smtClean="0">
                <a:latin typeface="Cambria" pitchFamily="18" charset="0"/>
              </a:rPr>
              <a:t> према 2,4 пута у осталом делу света.</a:t>
            </a:r>
            <a:endParaRPr lang="ru-RU" sz="2400" dirty="0">
              <a:latin typeface="Cambria" pitchFamily="18" charset="0"/>
            </a:endParaRPr>
          </a:p>
          <a:p>
            <a:pPr algn="just"/>
            <a:endParaRPr lang="ru-RU" sz="2000" dirty="0">
              <a:latin typeface="Cambria" pitchFamily="18" charset="0"/>
            </a:endParaRPr>
          </a:p>
          <a:p>
            <a:pPr algn="just"/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latin typeface="Cambria" pitchFamily="18" charset="0"/>
              </a:rPr>
              <a:t>Бенефити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Рециклажа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папира значи 64% уштеде енергије, 58% уштеде воде и 70-90% мање загађења ваздуха. 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Cyrl-CS" sz="2400" dirty="0" smtClean="0">
                <a:latin typeface="Cambria" pitchFamily="18" charset="0"/>
              </a:rPr>
              <a:t>Рециклирањем 1 тоне папира се чува око 17 дрве</a:t>
            </a:r>
            <a:r>
              <a:rPr lang="sr-Latn-RS" sz="2400" dirty="0" smtClean="0">
                <a:latin typeface="Cambria" pitchFamily="18" charset="0"/>
              </a:rPr>
              <a:t>та</a:t>
            </a:r>
            <a:r>
              <a:rPr lang="sr-Cyrl-CS" sz="2400" dirty="0" smtClean="0">
                <a:latin typeface="Cambria" pitchFamily="18" charset="0"/>
              </a:rPr>
              <a:t>, 4200 </a:t>
            </a:r>
            <a:r>
              <a:rPr lang="sr-Latn-RS" sz="2400" dirty="0" smtClean="0">
                <a:latin typeface="Cambria" pitchFamily="18" charset="0"/>
              </a:rPr>
              <a:t>kW</a:t>
            </a:r>
            <a:r>
              <a:rPr lang="sr-Cyrl-CS" sz="2400" dirty="0" smtClean="0">
                <a:latin typeface="Cambria" pitchFamily="18" charset="0"/>
              </a:rPr>
              <a:t> енергије, око 2 м³ простора на депонији, око 32000 литара воде.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  <a:ea typeface="Cambria Math" pitchFamily="18" charset="0"/>
              </a:rPr>
              <a:t>Цена </a:t>
            </a:r>
            <a:r>
              <a:rPr lang="ru-RU" sz="2400" dirty="0">
                <a:latin typeface="Cambria" pitchFamily="18" charset="0"/>
                <a:ea typeface="Cambria Math" pitchFamily="18" charset="0"/>
              </a:rPr>
              <a:t>фабрике за рециклажу папира је 50% мања од цене фабрике која производи нови папир.</a:t>
            </a:r>
            <a:endParaRPr lang="en-US" sz="2400" dirty="0">
              <a:latin typeface="Cambria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7650" name="Picture 2" descr="http://ekologija.ba/userfiles/image/rec_p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492670" cy="6045633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24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sr-Latn-RS" sz="2400" dirty="0" smtClean="0">
                <a:latin typeface="Cambria Math" pitchFamily="18" charset="0"/>
                <a:ea typeface="Cambria Math" pitchFamily="18" charset="0"/>
              </a:rPr>
            </a:br>
            <a:r>
              <a:rPr lang="sr-Latn-RS" sz="24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sr-Latn-RS" sz="2400" dirty="0" smtClean="0">
                <a:latin typeface="Cambria Math" pitchFamily="18" charset="0"/>
                <a:ea typeface="Cambria Math" pitchFamily="18" charset="0"/>
              </a:rPr>
            </a:br>
            <a:endParaRPr lang="en-US" sz="24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>Само неколико фабрика у Европи производи целулозу, папир и картон од чисте нерециклиране сировине, али тај производ је доста скуп и креће се око 1.000 ЕУР за тону. </a:t>
            </a:r>
          </a:p>
          <a:p>
            <a:pPr algn="just"/>
            <a:endParaRPr lang="ru-RU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Рециклирани картон, зависно од граматуре, кошта између 500 и 600 ЕУР по тони, а не користи се једино у фармацеутској индустрији, козметици и за паковање хране која није претходно заштићена целофанском или алуфолијом.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Лоше стране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pPr algn="just"/>
            <a:endParaRPr lang="ru-RU" sz="2000" dirty="0">
              <a:latin typeface="Cambria" pitchFamily="18" charset="0"/>
            </a:endParaRPr>
          </a:p>
          <a:p>
            <a:pPr algn="just"/>
            <a:r>
              <a:rPr lang="ru-RU" sz="2400" dirty="0">
                <a:latin typeface="Cambria" pitchFamily="18" charset="0"/>
              </a:rPr>
              <a:t>Отпадне воде и муљ су велики проблеми који се јављају у производњи </a:t>
            </a:r>
            <a:r>
              <a:rPr lang="ru-RU" sz="2400" dirty="0" smtClean="0">
                <a:latin typeface="Cambria" pitchFamily="18" charset="0"/>
              </a:rPr>
              <a:t>папира</a:t>
            </a:r>
            <a:r>
              <a:rPr lang="sr-Latn-RS" sz="2400" dirty="0" smtClean="0">
                <a:latin typeface="Cambria" pitchFamily="18" charset="0"/>
              </a:rPr>
              <a:t> без обзира да ли се прави од оригиналне сировине или рециклиране </a:t>
            </a:r>
            <a:r>
              <a:rPr lang="ru-RU" sz="2400" dirty="0" smtClean="0">
                <a:latin typeface="Cambria" pitchFamily="18" charset="0"/>
              </a:rPr>
              <a:t>(бакар,</a:t>
            </a:r>
            <a:r>
              <a:rPr lang="sr-Latn-R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хром</a:t>
            </a:r>
            <a:r>
              <a:rPr lang="ru-RU" sz="2400" dirty="0">
                <a:latin typeface="Cambria" pitchFamily="18" charset="0"/>
              </a:rPr>
              <a:t>, олово, цинк, никл, кадмијум који се користе у штампарским бојама, присутни су и у отпадним водама и муљу, и у мањој мери и у коначном производу). </a:t>
            </a:r>
            <a:endParaRPr lang="sr-Cyrl-RS" sz="2400" dirty="0" smtClean="0">
              <a:latin typeface="Cambria" pitchFamily="18" charset="0"/>
            </a:endParaRPr>
          </a:p>
          <a:p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sr-Cyrl-CS" sz="2000" dirty="0" smtClean="0"/>
          </a:p>
          <a:p>
            <a:pPr lvl="0" algn="just"/>
            <a:r>
              <a:rPr lang="sr-Latn-RS" sz="2200" b="1" dirty="0" smtClean="0">
                <a:latin typeface="Cambria" pitchFamily="18" charset="0"/>
              </a:rPr>
              <a:t>При влажењу папир губи своју чврстоћу и поново се раставља у влакна. </a:t>
            </a:r>
            <a:r>
              <a:rPr lang="sr-Cyrl-CS" sz="2200" b="1" dirty="0" smtClean="0">
                <a:latin typeface="Cambria" pitchFamily="18" charset="0"/>
              </a:rPr>
              <a:t>О</a:t>
            </a:r>
            <a:r>
              <a:rPr lang="sr-Latn-RS" sz="2200" b="1" dirty="0" smtClean="0">
                <a:latin typeface="Cambria" pitchFamily="18" charset="0"/>
              </a:rPr>
              <a:t>ва појава се користи при рециклажи старог папира </a:t>
            </a:r>
            <a:r>
              <a:rPr lang="sr-Latn-RS" sz="2200" dirty="0" smtClean="0">
                <a:latin typeface="Cambria" pitchFamily="18" charset="0"/>
              </a:rPr>
              <a:t>за производњу новог папира.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b="50069"/>
          <a:stretch>
            <a:fillRect/>
          </a:stretch>
        </p:blipFill>
        <p:spPr bwMode="auto">
          <a:xfrm>
            <a:off x="304800" y="457200"/>
            <a:ext cx="8576416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t="48784"/>
          <a:stretch>
            <a:fillRect/>
          </a:stretch>
        </p:blipFill>
        <p:spPr bwMode="auto">
          <a:xfrm>
            <a:off x="436412" y="609600"/>
            <a:ext cx="836129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5.2. Сакупљање, разврставање и транспорт отпадног папира 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sr-Latn-RS" sz="2000" dirty="0" smtClean="0">
              <a:latin typeface="Cambria" pitchFamily="18" charset="0"/>
            </a:endParaRPr>
          </a:p>
          <a:p>
            <a:pPr marL="0" indent="0" algn="just"/>
            <a:r>
              <a:rPr lang="sr-Latn-RS" sz="2400" dirty="0" smtClean="0">
                <a:latin typeface="Cambria" pitchFamily="18" charset="0"/>
              </a:rPr>
              <a:t>Генератори отпадног папира </a:t>
            </a:r>
            <a:r>
              <a:rPr lang="sr-Latn-RS" sz="2400" b="1" dirty="0" smtClean="0">
                <a:latin typeface="Cambria" pitchFamily="18" charset="0"/>
              </a:rPr>
              <a:t>су домаћинства, образовне и друге државне институције, индустријски сектор</a:t>
            </a:r>
            <a:r>
              <a:rPr lang="sr-Latn-RS" sz="2400" dirty="0" smtClean="0">
                <a:latin typeface="Cambria" pitchFamily="18" charset="0"/>
              </a:rPr>
              <a:t> итд.</a:t>
            </a:r>
          </a:p>
          <a:p>
            <a:pPr marL="0" indent="0" algn="just"/>
            <a:r>
              <a:rPr lang="sr-Latn-RS" sz="2400" dirty="0" smtClean="0">
                <a:latin typeface="Cambria" pitchFamily="18" charset="0"/>
              </a:rPr>
              <a:t> У процесу сакупљања отпадног папира нарочито је важна </a:t>
            </a:r>
            <a:r>
              <a:rPr lang="sr-Latn-RS" sz="2400" b="1" dirty="0" smtClean="0">
                <a:latin typeface="Cambria" pitchFamily="18" charset="0"/>
              </a:rPr>
              <a:t>примарна селекција на месту настанка</a:t>
            </a:r>
            <a:r>
              <a:rPr lang="sr-Latn-RS" sz="2400" dirty="0" smtClean="0">
                <a:latin typeface="Cambria" pitchFamily="18" charset="0"/>
              </a:rPr>
              <a:t>, одлагањем у специјалне посуде (морају да буду прекривени због заштите од </a:t>
            </a:r>
            <a:r>
              <a:rPr lang="sr-Latn-RS" sz="2400" b="1" dirty="0" smtClean="0">
                <a:latin typeface="Cambria" pitchFamily="18" charset="0"/>
              </a:rPr>
              <a:t>падавина-мокар папир је тежак за руковање</a:t>
            </a:r>
            <a:r>
              <a:rPr lang="sr-Latn-RS" sz="2400" dirty="0" smtClean="0">
                <a:latin typeface="Cambria" pitchFamily="18" charset="0"/>
              </a:rPr>
              <a:t>)</a:t>
            </a:r>
          </a:p>
          <a:p>
            <a:pPr marL="0" indent="0" algn="just"/>
            <a:r>
              <a:rPr lang="sr-Latn-RS" sz="2400" dirty="0" smtClean="0">
                <a:latin typeface="Cambria" pitchFamily="18" charset="0"/>
              </a:rPr>
              <a:t> </a:t>
            </a:r>
            <a:r>
              <a:rPr lang="sr-Cyrl-CS" sz="2400" dirty="0" smtClean="0">
                <a:latin typeface="Cambria" pitchFamily="18" charset="0"/>
              </a:rPr>
              <a:t>С</a:t>
            </a:r>
            <a:r>
              <a:rPr lang="sr-Latn-RS" sz="2400" dirty="0" smtClean="0">
                <a:latin typeface="Cambria" pitchFamily="18" charset="0"/>
              </a:rPr>
              <a:t>ортирање отпадног папира може се вршити на месту настанка или у предузећима чија је то делатност.</a:t>
            </a:r>
          </a:p>
          <a:p>
            <a:pPr marL="0" indent="0" algn="just">
              <a:buNone/>
            </a:pPr>
            <a:r>
              <a:rPr lang="sr-Latn-RS" sz="2400" dirty="0" smtClean="0">
                <a:latin typeface="Cambria" pitchFamily="18" charset="0"/>
              </a:rPr>
              <a:t> 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/>
            <a:r>
              <a:rPr lang="sr-Latn-RS" sz="1800" dirty="0" smtClean="0">
                <a:latin typeface="Cambria" pitchFamily="18" charset="0"/>
              </a:rPr>
              <a:t> </a:t>
            </a:r>
            <a:r>
              <a:rPr lang="sr-Latn-RS" sz="2400" dirty="0" smtClean="0">
                <a:latin typeface="Cambria" pitchFamily="18" charset="0"/>
              </a:rPr>
              <a:t>Према </a:t>
            </a:r>
            <a:r>
              <a:rPr lang="sr-Latn-RS" sz="2400" b="1" dirty="0" smtClean="0">
                <a:latin typeface="Cambria" pitchFamily="18" charset="0"/>
              </a:rPr>
              <a:t>Европском каталогу</a:t>
            </a:r>
            <a:r>
              <a:rPr lang="sr-Latn-RS" sz="2400" dirty="0" smtClean="0">
                <a:latin typeface="Cambria" pitchFamily="18" charset="0"/>
              </a:rPr>
              <a:t>, стари папир је сврстан у </a:t>
            </a:r>
            <a:r>
              <a:rPr lang="sr-Latn-RS" sz="2400" b="1" dirty="0" smtClean="0">
                <a:latin typeface="Cambria" pitchFamily="18" charset="0"/>
              </a:rPr>
              <a:t>пет квалитативних категорија</a:t>
            </a:r>
            <a:r>
              <a:rPr lang="sr-Latn-RS" sz="2400" dirty="0" smtClean="0">
                <a:latin typeface="Cambria" pitchFamily="18" charset="0"/>
              </a:rPr>
              <a:t>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О</a:t>
            </a:r>
            <a:r>
              <a:rPr lang="sr-Latn-RS" sz="2400" dirty="0" smtClean="0">
                <a:latin typeface="Cambria" pitchFamily="18" charset="0"/>
              </a:rPr>
              <a:t>бични квалитет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С</a:t>
            </a:r>
            <a:r>
              <a:rPr lang="sr-Latn-RS" sz="2400" dirty="0" smtClean="0">
                <a:latin typeface="Cambria" pitchFamily="18" charset="0"/>
              </a:rPr>
              <a:t>редњи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В</a:t>
            </a:r>
            <a:r>
              <a:rPr lang="sr-Latn-RS" sz="2400" dirty="0" smtClean="0">
                <a:latin typeface="Cambria" pitchFamily="18" charset="0"/>
              </a:rPr>
              <a:t>иши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К</a:t>
            </a:r>
            <a:r>
              <a:rPr lang="sr-Latn-RS" sz="2400" dirty="0" smtClean="0">
                <a:latin typeface="Cambria" pitchFamily="18" charset="0"/>
              </a:rPr>
              <a:t>рафт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CS" sz="2400" dirty="0" smtClean="0">
                <a:latin typeface="Cambria" pitchFamily="18" charset="0"/>
              </a:rPr>
              <a:t>С</a:t>
            </a:r>
            <a:r>
              <a:rPr lang="sr-Latn-RS" sz="2400" dirty="0" smtClean="0">
                <a:latin typeface="Cambria" pitchFamily="18" charset="0"/>
              </a:rPr>
              <a:t>пецијални</a:t>
            </a:r>
            <a:endParaRPr lang="en-US" sz="2400" dirty="0" smtClean="0">
              <a:latin typeface="Cambria" pitchFamily="18" charset="0"/>
            </a:endParaRPr>
          </a:p>
          <a:p>
            <a:pPr marL="457200" indent="-457200" algn="just">
              <a:buNone/>
            </a:pPr>
            <a:endParaRPr lang="sr-Latn-RS" sz="2000" dirty="0" smtClean="0">
              <a:latin typeface="Cambria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latin typeface="Cambria" pitchFamily="18" charset="0"/>
              </a:rPr>
              <a:t>Историјат папира као материјала за писање и штампу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Cambria" pitchFamily="18" charset="0"/>
              </a:rPr>
              <a:t>Први материјал за писање био је папирус, материјал сличан папиру. Направљен је у Египту, око </a:t>
            </a:r>
            <a:r>
              <a:rPr lang="vi-VN" sz="2400" dirty="0" smtClean="0">
                <a:latin typeface="Cambria" pitchFamily="18" charset="0"/>
              </a:rPr>
              <a:t>2000.</a:t>
            </a:r>
            <a:r>
              <a:rPr lang="sr-Latn-RS" sz="2400" dirty="0" smtClean="0">
                <a:latin typeface="Cambria" pitchFamily="18" charset="0"/>
              </a:rPr>
              <a:t>г.п.н.е. од мочварне биљке папирус, из долине Нила</a:t>
            </a:r>
            <a:r>
              <a:rPr lang="vi-VN" sz="2400" dirty="0" smtClean="0">
                <a:latin typeface="Cambria" pitchFamily="18" charset="0"/>
              </a:rPr>
              <a:t>.</a:t>
            </a:r>
            <a:endParaRPr lang="ru-RU" sz="2400" dirty="0" smtClean="0">
              <a:latin typeface="Cambria" pitchFamily="18" charset="0"/>
            </a:endParaRPr>
          </a:p>
          <a:p>
            <a:r>
              <a:rPr lang="ru-RU" sz="2400" dirty="0" smtClean="0">
                <a:latin typeface="Cambria" pitchFamily="18" charset="0"/>
              </a:rPr>
              <a:t>Први папир настао је у Кини 105 године п.н.е. </a:t>
            </a:r>
            <a:endParaRPr lang="en-US" sz="2400" dirty="0" smtClean="0">
              <a:latin typeface="Cambria" pitchFamily="18" charset="0"/>
            </a:endParaRPr>
          </a:p>
          <a:p>
            <a:r>
              <a:rPr lang="ru-RU" sz="2400" dirty="0" smtClean="0">
                <a:latin typeface="Cambria" pitchFamily="18" charset="0"/>
              </a:rPr>
              <a:t>Тајна његове израде вековима је чувана, да би се касније проширила  преко читаве Азије, севера Африке, затим  у Шпа</a:t>
            </a:r>
            <a:r>
              <a:rPr lang="sr-Latn-RS" sz="2400" dirty="0" smtClean="0">
                <a:latin typeface="Cambria" pitchFamily="18" charset="0"/>
              </a:rPr>
              <a:t>нију</a:t>
            </a:r>
            <a:r>
              <a:rPr lang="ru-RU" sz="2400" dirty="0" smtClean="0">
                <a:latin typeface="Cambria" pitchFamily="18" charset="0"/>
              </a:rPr>
              <a:t>, а одатле у  Италију, </a:t>
            </a:r>
            <a:r>
              <a:rPr lang="sr-Latn-RS" sz="2400" dirty="0" smtClean="0">
                <a:latin typeface="Cambria" pitchFamily="18" charset="0"/>
              </a:rPr>
              <a:t>Н</a:t>
            </a:r>
            <a:r>
              <a:rPr lang="ru-RU" sz="2400" dirty="0" smtClean="0">
                <a:latin typeface="Cambria" pitchFamily="18" charset="0"/>
              </a:rPr>
              <a:t>емачку и д</a:t>
            </a:r>
            <a:r>
              <a:rPr lang="sr-Latn-RS" sz="2400" dirty="0" smtClean="0">
                <a:latin typeface="Cambria" pitchFamily="18" charset="0"/>
              </a:rPr>
              <a:t>аље п</a:t>
            </a:r>
            <a:r>
              <a:rPr lang="ru-RU" sz="2400" dirty="0" smtClean="0">
                <a:latin typeface="Cambria" pitchFamily="18" charset="0"/>
              </a:rPr>
              <a:t>о Е</a:t>
            </a:r>
            <a:r>
              <a:rPr lang="sr-Latn-RS" sz="2400" dirty="0" smtClean="0">
                <a:latin typeface="Cambria" pitchFamily="18" charset="0"/>
              </a:rPr>
              <a:t>в</a:t>
            </a:r>
            <a:r>
              <a:rPr lang="ru-RU" sz="2400" dirty="0" smtClean="0">
                <a:latin typeface="Cambria" pitchFamily="18" charset="0"/>
              </a:rPr>
              <a:t>ропи </a:t>
            </a:r>
            <a:endParaRPr lang="sr-Latn-RS" sz="2400" dirty="0" smtClean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1026" name="Picture 2" descr="http://www.activity4sustainability.org/images/pages/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457200"/>
            <a:ext cx="4267199" cy="2743200"/>
          </a:xfrm>
          <a:prstGeom prst="rect">
            <a:avLst/>
          </a:prstGeom>
          <a:noFill/>
        </p:spPr>
      </p:pic>
      <p:pic>
        <p:nvPicPr>
          <p:cNvPr id="1028" name="Picture 4" descr="http://banjaluka.net/wp-content/uploads/2016/03/depo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533400"/>
            <a:ext cx="4191000" cy="26035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81000" y="3505200"/>
            <a:ext cx="8305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RS" sz="2200" dirty="0" smtClean="0">
                <a:latin typeface="Cambria" pitchFamily="18" charset="0"/>
              </a:rPr>
              <a:t>Из сакупљеног материјала се уклањају страни предмети и материјали, а папир се </a:t>
            </a:r>
            <a:r>
              <a:rPr lang="sr-Latn-RS" sz="2200" b="1" dirty="0" smtClean="0">
                <a:latin typeface="Cambria" pitchFamily="18" charset="0"/>
              </a:rPr>
              <a:t>класира према боји и запрљаности</a:t>
            </a:r>
            <a:r>
              <a:rPr lang="sr-Latn-RS" sz="2200" dirty="0" smtClean="0">
                <a:latin typeface="Cambria" pitchFamily="18" charset="0"/>
              </a:rPr>
              <a:t>. </a:t>
            </a:r>
          </a:p>
          <a:p>
            <a:pPr algn="just"/>
            <a:r>
              <a:rPr lang="sr-Latn-RS" sz="2200" dirty="0" smtClean="0">
                <a:latin typeface="Cambria" pitchFamily="18" charset="0"/>
              </a:rPr>
              <a:t>Класирање се прво врши на сепараторима, а затим обавља ручно. </a:t>
            </a:r>
          </a:p>
          <a:p>
            <a:pPr algn="just"/>
            <a:endParaRPr lang="sr-Latn-RS" sz="2200" dirty="0" smtClean="0">
              <a:latin typeface="Cambria" pitchFamily="18" charset="0"/>
            </a:endParaRPr>
          </a:p>
          <a:p>
            <a:pPr algn="just"/>
            <a:r>
              <a:rPr lang="sr-Latn-RS" sz="2200" dirty="0" smtClean="0">
                <a:latin typeface="Cambria" pitchFamily="18" charset="0"/>
              </a:rPr>
              <a:t>Ефикасност радника на линији за класирање износи од </a:t>
            </a:r>
            <a:r>
              <a:rPr lang="sr-Latn-RS" sz="2200" b="1" dirty="0" smtClean="0">
                <a:latin typeface="Cambria" pitchFamily="18" charset="0"/>
              </a:rPr>
              <a:t>200 до 500кг/час</a:t>
            </a:r>
            <a:r>
              <a:rPr lang="sr-Latn-RS" sz="2200" dirty="0" smtClean="0">
                <a:latin typeface="Cambria" pitchFamily="18" charset="0"/>
              </a:rPr>
              <a:t> и зависи од измешан</a:t>
            </a:r>
            <a:r>
              <a:rPr lang="en-US" sz="2200" dirty="0" smtClean="0">
                <a:latin typeface="Cambria" pitchFamily="18" charset="0"/>
              </a:rPr>
              <a:t>o</a:t>
            </a:r>
            <a:r>
              <a:rPr lang="sr-Latn-RS" sz="2200" dirty="0" smtClean="0">
                <a:latin typeface="Cambria" pitchFamily="18" charset="0"/>
              </a:rPr>
              <a:t>сти отпада и од захтеваног степена сепарације.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Материјал се преко транспортне траке прослеђује до канала са пресом за балирање отпада. Постоје различите величине преса, а </a:t>
            </a:r>
            <a:r>
              <a:rPr lang="sr-Latn-RS" sz="2400" b="1" dirty="0" smtClean="0">
                <a:latin typeface="Cambria" pitchFamily="18" charset="0"/>
              </a:rPr>
              <a:t>стандардна бала је 800х800х1100мм</a:t>
            </a:r>
            <a:r>
              <a:rPr lang="sr-Latn-RS" sz="2400" dirty="0" smtClean="0">
                <a:latin typeface="Cambria" pitchFamily="18" charset="0"/>
              </a:rPr>
              <a:t>. </a:t>
            </a:r>
            <a:r>
              <a:rPr lang="sr-Cyrl-CS" sz="2400" dirty="0" smtClean="0">
                <a:latin typeface="Cambria" pitchFamily="18" charset="0"/>
              </a:rPr>
              <a:t>Т</a:t>
            </a:r>
            <a:r>
              <a:rPr lang="sr-Latn-RS" sz="2400" dirty="0" smtClean="0">
                <a:latin typeface="Cambria" pitchFamily="18" charset="0"/>
              </a:rPr>
              <a:t>ежина таквих бала је око 400кг за картон.</a:t>
            </a:r>
          </a:p>
          <a:p>
            <a:pPr>
              <a:buNone/>
            </a:pPr>
            <a:endParaRPr lang="en-US" sz="2400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pic>
        <p:nvPicPr>
          <p:cNvPr id="4098" name="Picture 2" descr="http://ekora.si/cache/ekora/92-8_cc_40_stiskalnica_za_papir_karton_folije_odpadno_embalazo_polnjenje_s_polnilno_napravo_avtomatsko_povezovanje_bal-21619e49ab77db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124200"/>
            <a:ext cx="4798751" cy="3188848"/>
          </a:xfrm>
          <a:prstGeom prst="rect">
            <a:avLst/>
          </a:prstGeom>
          <a:noFill/>
        </p:spPr>
      </p:pic>
      <p:pic>
        <p:nvPicPr>
          <p:cNvPr id="4100" name="Picture 4" descr="http://www.uniwab.rs/photos/news/presa_%283%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2892858"/>
            <a:ext cx="3438525" cy="3397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000" dirty="0" smtClean="0">
                <a:latin typeface="Cambria" pitchFamily="18" charset="0"/>
              </a:rPr>
              <a:t>Сврха балирања је </a:t>
            </a:r>
            <a:r>
              <a:rPr lang="sr-Latn-RS" sz="2000" b="1" dirty="0" smtClean="0">
                <a:latin typeface="Cambria" pitchFamily="18" charset="0"/>
              </a:rPr>
              <a:t>повећање густине и смањење запремине папира </a:t>
            </a:r>
            <a:r>
              <a:rPr lang="sr-Latn-RS" sz="2000" dirty="0" smtClean="0">
                <a:latin typeface="Cambria" pitchFamily="18" charset="0"/>
              </a:rPr>
              <a:t>(небалирани има густину од 45кг/м3, а балирани 500 до 600кг/м3)</a:t>
            </a:r>
          </a:p>
          <a:p>
            <a:pPr algn="just"/>
            <a:r>
              <a:rPr lang="sr-Latn-RS" sz="2000" dirty="0" smtClean="0">
                <a:latin typeface="Cambria" pitchFamily="18" charset="0"/>
              </a:rPr>
              <a:t>Камион од 12м3 може понети само 540кг спљоштеног небалираног картона, док исти камион може понети 6 тона балираног картона.</a:t>
            </a:r>
            <a:endParaRPr lang="en-US" sz="2000" dirty="0">
              <a:latin typeface="Cambria" pitchFamily="18" charset="0"/>
            </a:endParaRPr>
          </a:p>
        </p:txBody>
      </p:sp>
      <p:pic>
        <p:nvPicPr>
          <p:cNvPr id="23554" name="Picture 2" descr="http://staklenozvono.rs/wp-content/uploads/2009/09/bale-papi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97180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sz="2400" dirty="0" smtClean="0">
                <a:latin typeface="Cambria" pitchFamily="18" charset="0"/>
              </a:rPr>
              <a:t>Пресовани материјал се виљушкарима односи у привремено складиште, одакле се камионима одвози до постројења за рециклажу или другу врсту третирања отпада. </a:t>
            </a:r>
            <a:endParaRPr lang="en-US" sz="2400" dirty="0" smtClean="0">
              <a:latin typeface="Cambria" pitchFamily="18" charset="0"/>
            </a:endParaRPr>
          </a:p>
          <a:p>
            <a:endParaRPr lang="en-US" dirty="0"/>
          </a:p>
        </p:txBody>
      </p:sp>
      <p:pic>
        <p:nvPicPr>
          <p:cNvPr id="24578" name="Picture 2" descr="http://www.3kf.com.hr/uploads/images/Gallery/utov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971800"/>
            <a:ext cx="3924300" cy="3085519"/>
          </a:xfrm>
          <a:prstGeom prst="rect">
            <a:avLst/>
          </a:prstGeom>
          <a:noFill/>
        </p:spPr>
      </p:pic>
      <p:pic>
        <p:nvPicPr>
          <p:cNvPr id="24580" name="Picture 4" descr="http://www.terzena.hu/log/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971800"/>
            <a:ext cx="4530607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800" b="1" dirty="0" smtClean="0">
                <a:solidFill>
                  <a:schemeClr val="tx1"/>
                </a:solidFill>
                <a:latin typeface="Cambria" pitchFamily="18" charset="0"/>
              </a:rPr>
              <a:t>5.3. Технологија рециклаже папира</a:t>
            </a:r>
            <a:r>
              <a:rPr lang="sr-Cyrl-CS" sz="2800" b="1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endParaRPr lang="en-US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>
                <a:latin typeface="+mj-lt"/>
              </a:rPr>
              <a:pPr/>
              <a:t>34</a:t>
            </a:fld>
            <a:endParaRPr lang="en-US" dirty="0">
              <a:latin typeface="+mj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endParaRPr lang="sr-Cyrl-CS" sz="2000" dirty="0" smtClean="0">
              <a:latin typeface="+mj-lt"/>
            </a:endParaRPr>
          </a:p>
          <a:p>
            <a:pPr lvl="0" algn="just"/>
            <a:r>
              <a:rPr lang="sr-Latn-RS" sz="2400" dirty="0" smtClean="0">
                <a:latin typeface="Cambria" pitchFamily="18" charset="0"/>
              </a:rPr>
              <a:t>Технологија рециклаже највише зависи од захтеваног квалитета на излазу.</a:t>
            </a:r>
          </a:p>
          <a:p>
            <a:pPr lvl="0" algn="just"/>
            <a:r>
              <a:rPr lang="sr-Latn-RS" sz="2400" b="1" dirty="0" smtClean="0">
                <a:solidFill>
                  <a:srgbClr val="FF0000"/>
                </a:solidFill>
                <a:latin typeface="Cambria" pitchFamily="18" charset="0"/>
              </a:rPr>
              <a:t>Највише се рециклира амбалажни картон </a:t>
            </a:r>
            <a:r>
              <a:rPr lang="sr-Latn-RS" sz="2400" dirty="0" smtClean="0">
                <a:latin typeface="Cambria" pitchFamily="18" charset="0"/>
              </a:rPr>
              <a:t>који се углавном користи за израду </a:t>
            </a:r>
            <a:r>
              <a:rPr lang="sr-Latn-RS" sz="2400" b="1" dirty="0" smtClean="0">
                <a:latin typeface="Cambria" pitchFamily="18" charset="0"/>
              </a:rPr>
              <a:t>новог амбалажног картона</a:t>
            </a:r>
          </a:p>
          <a:p>
            <a:pPr lvl="0" algn="just"/>
            <a:r>
              <a:rPr lang="sr-Latn-RS" sz="2400" b="1" dirty="0" smtClean="0">
                <a:latin typeface="Cambria" pitchFamily="18" charset="0"/>
              </a:rPr>
              <a:t>Квалитетније врсте папира уз претходну прераду </a:t>
            </a:r>
            <a:r>
              <a:rPr lang="sr-Latn-RS" sz="2400" dirty="0" smtClean="0">
                <a:latin typeface="Cambria" pitchFamily="18" charset="0"/>
              </a:rPr>
              <a:t>(обезбојавање, бељење и прање) користе се за </a:t>
            </a:r>
            <a:r>
              <a:rPr lang="sr-Latn-RS" sz="2400" b="1" dirty="0" smtClean="0">
                <a:latin typeface="Cambria" pitchFamily="18" charset="0"/>
              </a:rPr>
              <a:t>производњу новог квалитетног папира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>
                <a:latin typeface="+mj-lt"/>
              </a:rPr>
              <a:pPr/>
              <a:t>35</a:t>
            </a:fld>
            <a:endParaRPr lang="en-US" dirty="0">
              <a:latin typeface="+mj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endParaRPr lang="sr-Cyrl-CS" sz="2000" dirty="0" smtClean="0">
              <a:latin typeface="+mj-lt"/>
            </a:endParaRPr>
          </a:p>
          <a:p>
            <a:pPr lvl="0" algn="just"/>
            <a:r>
              <a:rPr lang="sr-Cyrl-CS" sz="2400" b="1" dirty="0" smtClean="0">
                <a:latin typeface="Cambria" pitchFamily="18" charset="0"/>
              </a:rPr>
              <a:t>М</a:t>
            </a:r>
            <a:r>
              <a:rPr lang="sr-Latn-RS" sz="2400" b="1" dirty="0" smtClean="0">
                <a:latin typeface="Cambria" pitchFamily="18" charset="0"/>
              </a:rPr>
              <a:t>ање квалитетне врсте </a:t>
            </a:r>
            <a:r>
              <a:rPr lang="sr-Latn-RS" sz="2400" dirty="0" smtClean="0">
                <a:latin typeface="Cambria" pitchFamily="18" charset="0"/>
              </a:rPr>
              <a:t>се, после обавезне прераде, користе за производњу </a:t>
            </a:r>
            <a:r>
              <a:rPr lang="sr-Latn-RS" sz="2400" b="1" dirty="0" smtClean="0">
                <a:latin typeface="Cambria" pitchFamily="18" charset="0"/>
              </a:rPr>
              <a:t>рото папира, тоалет папира, папирних марамица и картона за кутије</a:t>
            </a:r>
          </a:p>
          <a:p>
            <a:pPr lvl="0" algn="just"/>
            <a:endParaRPr lang="sr-Latn-RS" sz="2400" b="1" dirty="0" smtClean="0">
              <a:latin typeface="Cambria" pitchFamily="18" charset="0"/>
            </a:endParaRPr>
          </a:p>
          <a:p>
            <a:pPr lvl="0" algn="just"/>
            <a:r>
              <a:rPr lang="sr-Cyrl-CS" sz="2400" b="1" dirty="0" smtClean="0">
                <a:latin typeface="Cambria" pitchFamily="18" charset="0"/>
              </a:rPr>
              <a:t>М</a:t>
            </a:r>
            <a:r>
              <a:rPr lang="sr-Latn-RS" sz="2400" b="1" dirty="0" smtClean="0">
                <a:latin typeface="Cambria" pitchFamily="18" charset="0"/>
              </a:rPr>
              <a:t>ешани папир се без обезбојавања користи за израду различитих амбалажних кутија </a:t>
            </a:r>
            <a:r>
              <a:rPr lang="sr-Latn-RS" sz="2400" dirty="0" smtClean="0">
                <a:latin typeface="Cambria" pitchFamily="18" charset="0"/>
              </a:rPr>
              <a:t>(нпр. за јаја) и различитих пресованих производа који се користе у грађевинарству.</a:t>
            </a:r>
          </a:p>
          <a:p>
            <a:pPr lvl="0" algn="just"/>
            <a:endParaRPr lang="sr-Latn-RS" sz="2400" dirty="0" smtClean="0">
              <a:latin typeface="Cambria" pitchFamily="18" charset="0"/>
            </a:endParaRPr>
          </a:p>
          <a:p>
            <a:pPr lvl="0" algn="just"/>
            <a:r>
              <a:rPr lang="sr-Latn-RS" sz="2400" b="1" dirty="0" smtClean="0">
                <a:latin typeface="Cambria" pitchFamily="18" charset="0"/>
              </a:rPr>
              <a:t>Неквалитетнији стари папир користи се за производњу “горива из отпада</a:t>
            </a:r>
            <a:r>
              <a:rPr lang="sr-Latn-RS" sz="2400" dirty="0" smtClean="0">
                <a:latin typeface="Cambria" pitchFamily="18" charset="0"/>
              </a:rPr>
              <a:t>” </a:t>
            </a:r>
            <a:endParaRPr lang="sr-Latn-RS" sz="2400" dirty="0">
              <a:latin typeface="Cambria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latin typeface="Cambria" pitchFamily="18" charset="0"/>
              </a:rPr>
              <a:t>Припрема отпадног папира за рециклажу-</a:t>
            </a:r>
            <a:r>
              <a:rPr lang="ru-RU" sz="2400" b="1" dirty="0" smtClean="0">
                <a:latin typeface="Cambria" pitchFamily="18" charset="0"/>
              </a:rPr>
              <a:t>М</a:t>
            </a:r>
            <a:r>
              <a:rPr lang="sr-Latn-RS" sz="2400" b="1" dirty="0" smtClean="0">
                <a:latin typeface="Cambria" pitchFamily="18" charset="0"/>
              </a:rPr>
              <a:t>л</a:t>
            </a:r>
            <a:r>
              <a:rPr lang="ru-RU" sz="2400" b="1" dirty="0" smtClean="0">
                <a:latin typeface="Cambria" pitchFamily="18" charset="0"/>
              </a:rPr>
              <a:t>евење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+mj-lt"/>
              </a:rPr>
              <a:t>Без обзира што се рециклирани папир производи од старог папира који је у току своје примарне израде већ био подвргнут свим потребним поступцима припреме, па и м</a:t>
            </a:r>
            <a:r>
              <a:rPr lang="sr-Latn-RS" sz="2000" dirty="0" smtClean="0">
                <a:latin typeface="+mj-lt"/>
              </a:rPr>
              <a:t>л</a:t>
            </a:r>
            <a:r>
              <a:rPr lang="ru-RU" sz="2000" dirty="0" smtClean="0">
                <a:latin typeface="+mj-lt"/>
              </a:rPr>
              <a:t>евењу, ипак је у сваком новом циклусу потребно извршити поновно м</a:t>
            </a:r>
            <a:r>
              <a:rPr lang="sr-Latn-RS" sz="2000" dirty="0" smtClean="0">
                <a:latin typeface="+mj-lt"/>
              </a:rPr>
              <a:t>л</a:t>
            </a:r>
            <a:r>
              <a:rPr lang="ru-RU" sz="2000" dirty="0" smtClean="0">
                <a:latin typeface="+mj-lt"/>
              </a:rPr>
              <a:t>евење влакана</a:t>
            </a:r>
            <a:r>
              <a:rPr lang="sr-Latn-RS" sz="2000" dirty="0" smtClean="0">
                <a:latin typeface="+mj-lt"/>
              </a:rPr>
              <a:t>.</a:t>
            </a:r>
          </a:p>
          <a:p>
            <a:r>
              <a:rPr lang="ru-RU" sz="2000" dirty="0" smtClean="0">
                <a:latin typeface="+mj-lt"/>
              </a:rPr>
              <a:t>На тај начин се ут</a:t>
            </a:r>
            <a:r>
              <a:rPr lang="sr-Latn-RS" sz="2000" dirty="0" smtClean="0">
                <a:latin typeface="+mj-lt"/>
              </a:rPr>
              <a:t>и</a:t>
            </a:r>
            <a:r>
              <a:rPr lang="ru-RU" sz="2000" dirty="0" smtClean="0">
                <a:latin typeface="+mj-lt"/>
              </a:rPr>
              <a:t>че на боље везивање влакана у рециклираном папиру. Будући да су влакна у секундарном циклусу краћа од примарних, потребно је проводити мљевење мањег интензитета тзв. масно мљевење које не скраћује влакна, већ их само гњечи и раслојава.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25602" name="Picture 2" descr="http://www.paperonline.org/uploads/images/graphs/papermaking_cy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4493" y="457200"/>
            <a:ext cx="6877907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latin typeface="Cambria" pitchFamily="18" charset="0"/>
              </a:rPr>
              <a:t>Процес рециклаже се одвија кроз следеће фазе:</a:t>
            </a:r>
            <a:endParaRPr lang="en-US" sz="24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sr-Latn-RS" sz="2400" b="1" dirty="0" smtClean="0">
                <a:latin typeface="Cambria" pitchFamily="18" charset="0"/>
              </a:rPr>
              <a:t>Креирање целулозне масе </a:t>
            </a:r>
            <a:r>
              <a:rPr lang="sr-Latn-RS" sz="2400" dirty="0" smtClean="0">
                <a:latin typeface="Cambria" pitchFamily="18" charset="0"/>
              </a:rPr>
              <a:t>(</a:t>
            </a:r>
            <a:r>
              <a:rPr lang="sr-Latn-RS" sz="2400" b="1" dirty="0" smtClean="0">
                <a:latin typeface="Cambria" pitchFamily="18" charset="0"/>
              </a:rPr>
              <a:t>pulping</a:t>
            </a:r>
            <a:r>
              <a:rPr lang="sr-Latn-RS" sz="2400" dirty="0" smtClean="0">
                <a:latin typeface="Cambria" pitchFamily="18" charset="0"/>
              </a:rPr>
              <a:t>): додавање воде и коришћење механичких процеса за раздвајање папирних влакана</a:t>
            </a:r>
          </a:p>
          <a:p>
            <a:pPr marL="342900" indent="-342900" algn="just">
              <a:buFont typeface="+mj-lt"/>
              <a:buAutoNum type="arabicPeriod"/>
            </a:pPr>
            <a:endParaRPr lang="sr-Latn-RS" sz="2400" dirty="0" smtClean="0">
              <a:latin typeface="Cambria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sr-Latn-RS" sz="2400" b="1" dirty="0" smtClean="0">
                <a:latin typeface="Cambria" pitchFamily="18" charset="0"/>
              </a:rPr>
              <a:t>Просејавање (screening): </a:t>
            </a:r>
            <a:r>
              <a:rPr lang="sr-Latn-RS" sz="2400" dirty="0" smtClean="0">
                <a:latin typeface="Cambria" pitchFamily="18" charset="0"/>
              </a:rPr>
              <a:t>коришћење сита или чешљева за одвајање нечистоћа већих од целулозних влакана</a:t>
            </a:r>
          </a:p>
          <a:p>
            <a:pPr marL="342900" indent="-342900" algn="just">
              <a:buFont typeface="+mj-lt"/>
              <a:buAutoNum type="arabicPeriod"/>
            </a:pPr>
            <a:endParaRPr lang="sr-Latn-RS" sz="2400" dirty="0" smtClean="0">
              <a:latin typeface="Cambria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sr-Latn-RS" sz="2400" b="1" dirty="0" smtClean="0">
                <a:latin typeface="Cambria" pitchFamily="18" charset="0"/>
              </a:rPr>
              <a:t>Центрифугално чишћење (centrifugal cleaning): </a:t>
            </a:r>
            <a:r>
              <a:rPr lang="sr-Latn-RS" sz="2400" dirty="0" smtClean="0">
                <a:latin typeface="Cambria" pitchFamily="18" charset="0"/>
              </a:rPr>
              <a:t>ротирање целулозне каше у пречистачу узрокује одвајање материја на основу густине и величине делова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342900" indent="-342900" algn="just">
              <a:buAutoNum type="arabicPeriod" startAt="4"/>
            </a:pPr>
            <a:r>
              <a:rPr lang="sr-Latn-RS" sz="2400" b="1" dirty="0" smtClean="0">
                <a:latin typeface="Cambria" pitchFamily="18" charset="0"/>
              </a:rPr>
              <a:t>Флотација (flotation): </a:t>
            </a:r>
            <a:r>
              <a:rPr lang="sr-Latn-RS" sz="2400" dirty="0" smtClean="0">
                <a:latin typeface="Cambria" pitchFamily="18" charset="0"/>
              </a:rPr>
              <a:t>“пуштање” мехурића ваздуха кроз површинску кашу, уз присуство активних материја које узрокују да се остаци мастила подижу заједно са мехурићима ваздуха на површину</a:t>
            </a:r>
          </a:p>
          <a:p>
            <a:pPr marL="342900" indent="-342900" algn="just">
              <a:buAutoNum type="arabicPeriod" startAt="4"/>
            </a:pPr>
            <a:r>
              <a:rPr lang="sr-Latn-RS" sz="2400" b="1" dirty="0" smtClean="0">
                <a:latin typeface="Cambria" pitchFamily="18" charset="0"/>
              </a:rPr>
              <a:t>Испирање (washing): </a:t>
            </a:r>
            <a:r>
              <a:rPr lang="sr-Latn-RS" sz="2400" dirty="0" smtClean="0">
                <a:latin typeface="Cambria" pitchFamily="18" charset="0"/>
              </a:rPr>
              <a:t>мале честице се уклањају пуштањем воде кроз целулозну масу</a:t>
            </a:r>
          </a:p>
          <a:p>
            <a:pPr marL="342900" indent="-342900" algn="just">
              <a:buAutoNum type="arabicPeriod" startAt="4"/>
            </a:pPr>
            <a:r>
              <a:rPr lang="sr-Latn-RS" sz="2400" b="1" dirty="0" smtClean="0">
                <a:latin typeface="Cambria" pitchFamily="18" charset="0"/>
              </a:rPr>
              <a:t>Избељивање (bleaching): </a:t>
            </a:r>
            <a:r>
              <a:rPr lang="sr-Latn-RS" sz="2400" dirty="0" smtClean="0">
                <a:latin typeface="Cambria" pitchFamily="18" charset="0"/>
              </a:rPr>
              <a:t>ако је потребно добити бели папир, користе се различита једињења за одстрањивање боје из целулозне масе</a:t>
            </a:r>
          </a:p>
          <a:p>
            <a:pPr marL="342900" indent="-342900" algn="just">
              <a:buAutoNum type="arabicPeriod" startAt="4"/>
            </a:pPr>
            <a:r>
              <a:rPr lang="sr-Latn-RS" sz="2400" b="1" dirty="0" smtClean="0">
                <a:latin typeface="Cambria" pitchFamily="18" charset="0"/>
              </a:rPr>
              <a:t>Израда папира (papermaking):  </a:t>
            </a:r>
            <a:r>
              <a:rPr lang="sr-Latn-RS" sz="2400" dirty="0" smtClean="0">
                <a:latin typeface="Cambria" pitchFamily="18" charset="0"/>
              </a:rPr>
              <a:t>чиста (и избељена) влакна састављају се у нови папир. 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sz="2400" dirty="0" smtClean="0">
                <a:latin typeface="+mj-lt"/>
              </a:rPr>
              <a:t>П</a:t>
            </a:r>
            <a:r>
              <a:rPr lang="ru-RU" sz="2400" dirty="0" smtClean="0">
                <a:latin typeface="Cambria" pitchFamily="18" charset="0"/>
              </a:rPr>
              <a:t>апир </a:t>
            </a:r>
            <a:r>
              <a:rPr lang="sr-Latn-RS" sz="2400" dirty="0" smtClean="0">
                <a:latin typeface="Cambria" pitchFamily="18" charset="0"/>
              </a:rPr>
              <a:t>је одувек</a:t>
            </a:r>
            <a:r>
              <a:rPr lang="ru-RU" sz="2400" dirty="0" smtClean="0">
                <a:latin typeface="Cambria" pitchFamily="18" charset="0"/>
              </a:rPr>
              <a:t> био релативно јефтин производ, </a:t>
            </a:r>
            <a:r>
              <a:rPr lang="sr-Latn-RS" sz="2400" dirty="0" smtClean="0">
                <a:latin typeface="Cambria" pitchFamily="18" charset="0"/>
              </a:rPr>
              <a:t>али му се вековима </a:t>
            </a:r>
            <a:r>
              <a:rPr lang="ru-RU" sz="2400" dirty="0" smtClean="0">
                <a:latin typeface="Cambria" pitchFamily="18" charset="0"/>
              </a:rPr>
              <a:t>успешно супростављао знатно скупљи пергамент и то првенствено због бољих механичких својстава.</a:t>
            </a:r>
          </a:p>
          <a:p>
            <a:r>
              <a:rPr lang="ru-RU" sz="2400" dirty="0" smtClean="0">
                <a:latin typeface="Cambria" pitchFamily="18" charset="0"/>
              </a:rPr>
              <a:t>Тек </a:t>
            </a:r>
            <a:r>
              <a:rPr lang="sr-Latn-RS" sz="2400" dirty="0" smtClean="0">
                <a:latin typeface="Cambria" pitchFamily="18" charset="0"/>
              </a:rPr>
              <a:t>је штампарска</a:t>
            </a:r>
            <a:r>
              <a:rPr lang="ru-RU" sz="2400" dirty="0" smtClean="0">
                <a:latin typeface="Cambria" pitchFamily="18" charset="0"/>
              </a:rPr>
              <a:t> пре</a:t>
            </a:r>
            <a:r>
              <a:rPr lang="sr-Latn-RS" sz="2400" dirty="0" smtClean="0">
                <a:latin typeface="Cambria" pitchFamily="18" charset="0"/>
              </a:rPr>
              <a:t>с</a:t>
            </a:r>
            <a:r>
              <a:rPr lang="ru-RU" sz="2400" dirty="0" smtClean="0">
                <a:latin typeface="Cambria" pitchFamily="18" charset="0"/>
              </a:rPr>
              <a:t>а дон</a:t>
            </a:r>
            <a:r>
              <a:rPr lang="sr-Latn-RS" sz="2400" dirty="0" smtClean="0">
                <a:latin typeface="Cambria" pitchFamily="18" charset="0"/>
              </a:rPr>
              <a:t>е</a:t>
            </a:r>
            <a:r>
              <a:rPr lang="ru-RU" sz="2400" dirty="0" smtClean="0">
                <a:latin typeface="Cambria" pitchFamily="18" charset="0"/>
              </a:rPr>
              <a:t>л</a:t>
            </a:r>
            <a:r>
              <a:rPr lang="sr-Latn-RS" sz="2400" dirty="0" smtClean="0">
                <a:latin typeface="Cambria" pitchFamily="18" charset="0"/>
              </a:rPr>
              <a:t>а</a:t>
            </a:r>
            <a:r>
              <a:rPr lang="ru-RU" sz="2400" dirty="0" smtClean="0">
                <a:latin typeface="Cambria" pitchFamily="18" charset="0"/>
              </a:rPr>
              <a:t> предност папиру. Сматра се да је и сам Гутенберг своју Библију у 42 ре</a:t>
            </a:r>
            <a:r>
              <a:rPr lang="sr-Latn-RS" sz="2400" dirty="0" smtClean="0">
                <a:latin typeface="Cambria" pitchFamily="18" charset="0"/>
              </a:rPr>
              <a:t>д</a:t>
            </a:r>
            <a:r>
              <a:rPr lang="ru-RU" sz="2400" dirty="0" smtClean="0">
                <a:latin typeface="Cambria" pitchFamily="18" charset="0"/>
              </a:rPr>
              <a:t>а по страници </a:t>
            </a:r>
            <a:r>
              <a:rPr lang="sr-Latn-RS" sz="2400" dirty="0" smtClean="0">
                <a:latin typeface="Cambria" pitchFamily="18" charset="0"/>
              </a:rPr>
              <a:t>штампао</a:t>
            </a:r>
            <a:r>
              <a:rPr lang="ru-RU" sz="2400" dirty="0" smtClean="0">
                <a:latin typeface="Cambria" pitchFamily="18" charset="0"/>
              </a:rPr>
              <a:t> делом на пергаменту, тј. да је око 30 примерака</a:t>
            </a:r>
            <a:r>
              <a:rPr lang="sr-Latn-RS" sz="2400" dirty="0" smtClean="0">
                <a:latin typeface="Cambria" pitchFamily="18" charset="0"/>
              </a:rPr>
              <a:t> (</a:t>
            </a:r>
            <a:r>
              <a:rPr lang="ru-RU" sz="2400" dirty="0" smtClean="0">
                <a:latin typeface="Cambria" pitchFamily="18" charset="0"/>
              </a:rPr>
              <a:t>од 180 до 200 колико се претпоставља </a:t>
            </a:r>
            <a:r>
              <a:rPr lang="sr-Latn-RS" sz="2400" dirty="0" smtClean="0">
                <a:latin typeface="Cambria" pitchFamily="18" charset="0"/>
              </a:rPr>
              <a:t>д</a:t>
            </a:r>
            <a:r>
              <a:rPr lang="ru-RU" sz="2400" dirty="0" smtClean="0">
                <a:latin typeface="Cambria" pitchFamily="18" charset="0"/>
              </a:rPr>
              <a:t>а је износи</a:t>
            </a:r>
            <a:r>
              <a:rPr lang="sr-Latn-RS" sz="2400" dirty="0" smtClean="0">
                <a:latin typeface="Cambria" pitchFamily="18" charset="0"/>
              </a:rPr>
              <a:t>о тираж)</a:t>
            </a:r>
            <a:r>
              <a:rPr lang="ru-RU" sz="2400" dirty="0" smtClean="0">
                <a:latin typeface="Cambria" pitchFamily="18" charset="0"/>
              </a:rPr>
              <a:t> било </a:t>
            </a:r>
            <a:r>
              <a:rPr lang="sr-Latn-RS" sz="2400" dirty="0" smtClean="0">
                <a:latin typeface="Cambria" pitchFamily="18" charset="0"/>
              </a:rPr>
              <a:t>штампано на </a:t>
            </a:r>
            <a:r>
              <a:rPr lang="ru-RU" sz="2400" dirty="0" smtClean="0">
                <a:latin typeface="Cambria" pitchFamily="18" charset="0"/>
              </a:rPr>
              <a:t>пергаменту, а остало на папиру</a:t>
            </a:r>
            <a:r>
              <a:rPr lang="sr-Latn-RS" sz="2400" dirty="0" smtClean="0">
                <a:latin typeface="Cambria" pitchFamily="18" charset="0"/>
              </a:rPr>
              <a:t>.</a:t>
            </a:r>
            <a:endParaRPr lang="ru-RU" sz="2400" dirty="0" smtClean="0">
              <a:latin typeface="Cambria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 algn="just"/>
            <a:r>
              <a:rPr lang="sr-Latn-RS" sz="2400" dirty="0" smtClean="0">
                <a:latin typeface="Cambria" pitchFamily="18" charset="0"/>
              </a:rPr>
              <a:t>Пречишћавање отпадне воде</a:t>
            </a:r>
          </a:p>
          <a:p>
            <a:pPr marL="0" indent="0" algn="just"/>
            <a:r>
              <a:rPr lang="sr-Latn-RS" sz="2400" dirty="0" smtClean="0">
                <a:latin typeface="Cambria" pitchFamily="18" charset="0"/>
              </a:rPr>
              <a:t>   Збрињавање отпада: мастила, пластика, додаци и кратка влакна називају се муљем који пролази кроз процес прочишћења</a:t>
            </a:r>
            <a:endParaRPr lang="en-US" sz="2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Отпадни папир пролази кроз све ове фазе. 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Пошто су влакна из отпадног папира прво потпуно осушена, а затим поново влажена, она имају </a:t>
            </a:r>
            <a:r>
              <a:rPr lang="sr-Latn-RS" sz="2400" b="1" dirty="0" smtClean="0">
                <a:latin typeface="Cambria" pitchFamily="18" charset="0"/>
              </a:rPr>
              <a:t>промењене физичке особине </a:t>
            </a:r>
            <a:r>
              <a:rPr lang="sr-Latn-RS" sz="2400" dirty="0" smtClean="0">
                <a:latin typeface="Cambria" pitchFamily="18" charset="0"/>
              </a:rPr>
              <a:t>у односу на влакна направљена од примарне сировине, што </a:t>
            </a:r>
            <a:r>
              <a:rPr lang="sr-Latn-RS" sz="2400" b="1" dirty="0" smtClean="0">
                <a:latin typeface="Cambria" pitchFamily="18" charset="0"/>
              </a:rPr>
              <a:t>може довести до нижег квалитета произведеног папира.</a:t>
            </a:r>
          </a:p>
          <a:p>
            <a:pPr algn="just"/>
            <a:r>
              <a:rPr lang="sr-Latn-RS" sz="2400" b="1" dirty="0" smtClean="0">
                <a:latin typeface="Cambria" pitchFamily="18" charset="0"/>
              </a:rPr>
              <a:t>Модерне технологије могу да компензују неповољна својства рециклираних материјала, али то повећава трошкове.   </a:t>
            </a:r>
            <a:endParaRPr lang="en-US" sz="2400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5.3.1. Креирање целулозне масе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Раздвајање влакана је једноставан механички процес чији је резултат </a:t>
            </a:r>
            <a:r>
              <a:rPr lang="sr-Latn-RS" sz="2400" b="1" dirty="0" smtClean="0">
                <a:latin typeface="Cambria" pitchFamily="18" charset="0"/>
              </a:rPr>
              <a:t>одвајање и расплитање појединачних влакана или групе влакана у воденој средини. </a:t>
            </a:r>
          </a:p>
          <a:p>
            <a:pPr algn="just"/>
            <a:endParaRPr lang="sr-Latn-RS" sz="2400" b="1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То се постиже у тзв. </a:t>
            </a:r>
            <a:r>
              <a:rPr lang="sr-Latn-RS" sz="2400" b="1" dirty="0" smtClean="0">
                <a:latin typeface="Cambria" pitchFamily="18" charset="0"/>
              </a:rPr>
              <a:t>пулперима</a:t>
            </a:r>
            <a:r>
              <a:rPr lang="sr-Latn-RS" sz="2400" dirty="0" smtClean="0">
                <a:latin typeface="Cambria" pitchFamily="18" charset="0"/>
              </a:rPr>
              <a:t>, у којима долази </a:t>
            </a:r>
            <a:r>
              <a:rPr lang="sr-Latn-RS" sz="2400" b="1" dirty="0" smtClean="0">
                <a:solidFill>
                  <a:srgbClr val="FF0000"/>
                </a:solidFill>
                <a:latin typeface="Cambria" pitchFamily="18" charset="0"/>
              </a:rPr>
              <a:t>до јаког турбулентног струјања суспензије влакнасте материје и воде и до јаког трења како самих честица влакнасте материје, тако и до трења између влакнасте материје и зидова пулпера.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Пулпери су велики миксери са рупичастим дном (рупе на ситу су димензија 6 до 22мм).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b="1" dirty="0" smtClean="0">
                <a:latin typeface="Cambria" pitchFamily="18" charset="0"/>
              </a:rPr>
              <a:t>Састављени су од челичног резервоара, у којем се непосредно изнад рупичастог дна окреће ротор у облику ребрастог или звездастог точка.  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sr-Cyrl-CS" sz="2400" dirty="0" smtClean="0">
                <a:latin typeface="+mj-lt"/>
              </a:rPr>
              <a:t>Р</a:t>
            </a:r>
            <a:r>
              <a:rPr lang="sr-Cyrl-CS" sz="2400" dirty="0" smtClean="0">
                <a:latin typeface="Cambria" pitchFamily="18" charset="0"/>
              </a:rPr>
              <a:t>азвлакњивање на вишој температури у правилу значи скраћење времена развлакњивања.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Cyrl-CS" sz="2400" dirty="0" smtClean="0">
                <a:latin typeface="Cambria" pitchFamily="18" charset="0"/>
              </a:rPr>
              <a:t>На вишој температури невлакна</a:t>
            </a:r>
            <a:r>
              <a:rPr lang="sr-Latn-RS" sz="2400" dirty="0" smtClean="0">
                <a:latin typeface="Cambria" pitchFamily="18" charset="0"/>
              </a:rPr>
              <a:t>с</a:t>
            </a:r>
            <a:r>
              <a:rPr lang="sr-Cyrl-CS" sz="2400" dirty="0" smtClean="0">
                <a:latin typeface="Cambria" pitchFamily="18" charset="0"/>
              </a:rPr>
              <a:t>т</a:t>
            </a:r>
            <a:r>
              <a:rPr lang="sr-Latn-RS" sz="2400" dirty="0" smtClean="0">
                <a:latin typeface="Cambria" pitchFamily="18" charset="0"/>
              </a:rPr>
              <a:t>е</a:t>
            </a:r>
            <a:r>
              <a:rPr lang="sr-Cyrl-CS" sz="2400" dirty="0" smtClean="0">
                <a:latin typeface="Cambria" pitchFamily="18" charset="0"/>
              </a:rPr>
              <a:t> нечи</a:t>
            </a:r>
            <a:r>
              <a:rPr lang="sr-Latn-RS" sz="2400" dirty="0" smtClean="0">
                <a:latin typeface="Cambria" pitchFamily="18" charset="0"/>
              </a:rPr>
              <a:t>стоће</a:t>
            </a:r>
            <a:r>
              <a:rPr lang="sr-Cyrl-CS" sz="2400" dirty="0" smtClean="0">
                <a:latin typeface="Cambria" pitchFamily="18" charset="0"/>
              </a:rPr>
              <a:t> омекшавају, па се повећава и учинак кориш</a:t>
            </a:r>
            <a:r>
              <a:rPr lang="sr-Latn-RS" sz="2400" dirty="0" smtClean="0">
                <a:latin typeface="Cambria" pitchFamily="18" charset="0"/>
              </a:rPr>
              <a:t>ћ</a:t>
            </a:r>
            <a:r>
              <a:rPr lang="sr-Cyrl-CS" sz="2400" dirty="0" smtClean="0">
                <a:latin typeface="Cambria" pitchFamily="18" charset="0"/>
              </a:rPr>
              <a:t>ених </a:t>
            </a:r>
            <a:r>
              <a:rPr lang="sr-Latn-RS" sz="2400" dirty="0" smtClean="0">
                <a:latin typeface="Cambria" pitchFamily="18" charset="0"/>
              </a:rPr>
              <a:t>х</a:t>
            </a:r>
            <a:r>
              <a:rPr lang="sr-Cyrl-CS" sz="2400" dirty="0" smtClean="0">
                <a:latin typeface="Cambria" pitchFamily="18" charset="0"/>
              </a:rPr>
              <a:t>емикалија</a:t>
            </a:r>
            <a:r>
              <a:rPr lang="sr-Latn-RS" sz="2400" dirty="0" smtClean="0">
                <a:latin typeface="Cambria" pitchFamily="18" charset="0"/>
              </a:rPr>
              <a:t> (невлакнасте нечистоће су осим штампарске</a:t>
            </a:r>
            <a:r>
              <a:rPr lang="sr-Cyrl-CS" sz="2400" dirty="0" smtClean="0">
                <a:latin typeface="Cambria" pitchFamily="18" charset="0"/>
              </a:rPr>
              <a:t> боје </a:t>
            </a:r>
            <a:r>
              <a:rPr lang="sr-Latn-RS" sz="2400" dirty="0" smtClean="0">
                <a:latin typeface="Cambria" pitchFamily="18" charset="0"/>
              </a:rPr>
              <a:t>и л</a:t>
            </a:r>
            <a:r>
              <a:rPr lang="sr-Cyrl-CS" sz="2400" dirty="0" smtClean="0">
                <a:latin typeface="Cambria" pitchFamily="18" charset="0"/>
              </a:rPr>
              <a:t>епила са етикета, к</a:t>
            </a:r>
            <a:r>
              <a:rPr lang="sr-Latn-RS" sz="2400" dirty="0" smtClean="0">
                <a:latin typeface="Cambria" pitchFamily="18" charset="0"/>
              </a:rPr>
              <a:t>о</a:t>
            </a:r>
            <a:r>
              <a:rPr lang="sr-Cyrl-CS" sz="2400" dirty="0" smtClean="0">
                <a:latin typeface="Cambria" pitchFamily="18" charset="0"/>
              </a:rPr>
              <a:t>верти, м</a:t>
            </a:r>
            <a:r>
              <a:rPr lang="sr-Latn-RS" sz="2400" dirty="0" smtClean="0">
                <a:latin typeface="Cambria" pitchFamily="18" charset="0"/>
              </a:rPr>
              <a:t>а</a:t>
            </a:r>
            <a:r>
              <a:rPr lang="sr-Cyrl-CS" sz="2400" dirty="0" smtClean="0">
                <a:latin typeface="Cambria" pitchFamily="18" charset="0"/>
              </a:rPr>
              <a:t>рк</a:t>
            </a:r>
            <a:r>
              <a:rPr lang="sr-Latn-RS" sz="2400" dirty="0" smtClean="0">
                <a:latin typeface="Cambria" pitchFamily="18" charset="0"/>
              </a:rPr>
              <a:t>и, </a:t>
            </a:r>
            <a:r>
              <a:rPr lang="sr-Cyrl-CS" sz="2400" dirty="0" smtClean="0">
                <a:latin typeface="Cambria" pitchFamily="18" charset="0"/>
              </a:rPr>
              <a:t>термопластичн</a:t>
            </a:r>
            <a:r>
              <a:rPr lang="sr-Latn-RS" sz="2400" dirty="0" smtClean="0">
                <a:latin typeface="Cambria" pitchFamily="18" charset="0"/>
              </a:rPr>
              <a:t>е</a:t>
            </a:r>
            <a:r>
              <a:rPr lang="sr-Cyrl-CS" sz="2400" dirty="0" smtClean="0">
                <a:latin typeface="Cambria" pitchFamily="18" charset="0"/>
              </a:rPr>
              <a:t> смол</a:t>
            </a:r>
            <a:r>
              <a:rPr lang="sr-Latn-RS" sz="2400" dirty="0" smtClean="0">
                <a:latin typeface="Cambria" pitchFamily="18" charset="0"/>
              </a:rPr>
              <a:t>е</a:t>
            </a:r>
            <a:r>
              <a:rPr lang="sr-Cyrl-CS" sz="2400" dirty="0" smtClean="0">
                <a:latin typeface="Cambria" pitchFamily="18" charset="0"/>
              </a:rPr>
              <a:t>, УВ лаков</a:t>
            </a:r>
            <a:r>
              <a:rPr lang="sr-Latn-RS" sz="2400" dirty="0" smtClean="0">
                <a:latin typeface="Cambria" pitchFamily="18" charset="0"/>
              </a:rPr>
              <a:t>и, </a:t>
            </a:r>
            <a:r>
              <a:rPr lang="sr-Cyrl-CS" sz="2400" dirty="0" smtClean="0">
                <a:latin typeface="Cambria" pitchFamily="18" charset="0"/>
              </a:rPr>
              <a:t>восков</a:t>
            </a:r>
            <a:r>
              <a:rPr lang="sr-Latn-RS" sz="2400" dirty="0" smtClean="0">
                <a:latin typeface="Cambria" pitchFamily="18" charset="0"/>
              </a:rPr>
              <a:t>и</a:t>
            </a:r>
            <a:r>
              <a:rPr lang="sr-Cyrl-CS" sz="2400" dirty="0" smtClean="0">
                <a:latin typeface="Cambria" pitchFamily="18" charset="0"/>
              </a:rPr>
              <a:t> </a:t>
            </a:r>
            <a:r>
              <a:rPr lang="sr-Latn-RS" sz="2400" dirty="0" smtClean="0">
                <a:latin typeface="Cambria" pitchFamily="18" charset="0"/>
              </a:rPr>
              <a:t>итд)</a:t>
            </a:r>
            <a:r>
              <a:rPr lang="sr-Cyrl-CS" sz="2400" dirty="0" smtClean="0">
                <a:latin typeface="Cambria" pitchFamily="18" charset="0"/>
              </a:rPr>
              <a:t>. </a:t>
            </a:r>
            <a:endParaRPr lang="sr-Latn-RS" sz="2400" dirty="0" smtClean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9424"/>
            <a:ext cx="9144000" cy="572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http://www.mtrmartco.com/wp-content/uploads/2014/12/Slide1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81400" cy="3038476"/>
          </a:xfrm>
          <a:prstGeom prst="rect">
            <a:avLst/>
          </a:prstGeom>
          <a:noFill/>
        </p:spPr>
      </p:pic>
      <p:pic>
        <p:nvPicPr>
          <p:cNvPr id="1028" name="Picture 4" descr="https://upload.wikimedia.org/wikipedia/commons/f/f8/Pul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2400"/>
            <a:ext cx="4495800" cy="3373898"/>
          </a:xfrm>
          <a:prstGeom prst="rect">
            <a:avLst/>
          </a:prstGeom>
          <a:noFill/>
        </p:spPr>
      </p:pic>
      <p:pic>
        <p:nvPicPr>
          <p:cNvPr id="1030" name="Picture 6" descr="http://www.isungchang.kr/second/paper/image/22007/clip_image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28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Сортирани отпадни папир се помоћу покретне траке допрема у пулпер, где се истовремено допрема и већа количина воде (понекад  и раствори хемикалија)</a:t>
            </a:r>
          </a:p>
          <a:p>
            <a:pPr algn="just"/>
            <a:r>
              <a:rPr lang="sr-Latn-RS" sz="2400" b="1" dirty="0" smtClean="0">
                <a:latin typeface="Cambria" pitchFamily="18" charset="0"/>
              </a:rPr>
              <a:t>Папир се услед</a:t>
            </a:r>
            <a:r>
              <a:rPr lang="en-US" sz="2400" b="1" dirty="0" smtClean="0">
                <a:latin typeface="Cambria" pitchFamily="18" charset="0"/>
              </a:rPr>
              <a:t> </a:t>
            </a:r>
            <a:r>
              <a:rPr lang="sr-Latn-RS" sz="2400" b="1" dirty="0" smtClean="0">
                <a:latin typeface="Cambria" pitchFamily="18" charset="0"/>
              </a:rPr>
              <a:t>окретања ротора у воденој средини раздваја и долази до стварања каше тј. пулпе. </a:t>
            </a:r>
          </a:p>
          <a:p>
            <a:pPr algn="just"/>
            <a:r>
              <a:rPr lang="sr-Cyrl-CS" sz="2400" b="1" dirty="0" smtClean="0">
                <a:latin typeface="Cambria" pitchFamily="18" charset="0"/>
              </a:rPr>
              <a:t>К</a:t>
            </a:r>
            <a:r>
              <a:rPr lang="sr-Latn-RS" sz="2400" b="1" dirty="0" smtClean="0">
                <a:latin typeface="Cambria" pitchFamily="18" charset="0"/>
              </a:rPr>
              <a:t>роз отворе на рупичастом дну пролазе влакна</a:t>
            </a:r>
            <a:r>
              <a:rPr lang="sr-Latn-RS" sz="2400" dirty="0" smtClean="0">
                <a:latin typeface="Cambria" pitchFamily="18" charset="0"/>
              </a:rPr>
              <a:t>, услед чега долази до одвајања </a:t>
            </a:r>
            <a:r>
              <a:rPr lang="sr-Latn-RS" sz="2400" b="1" dirty="0" smtClean="0">
                <a:latin typeface="Cambria" pitchFamily="18" charset="0"/>
              </a:rPr>
              <a:t>нечистоћа, које се испуштају кроз споредни отвор</a:t>
            </a:r>
            <a:r>
              <a:rPr lang="sr-Latn-RS" sz="2400" dirty="0" smtClean="0">
                <a:latin typeface="Cambria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Пулпери имају запремину од 4 до 50м3, а продуктивност им је од </a:t>
            </a:r>
            <a:r>
              <a:rPr lang="sr-Latn-RS" sz="2400" b="1" dirty="0" smtClean="0">
                <a:latin typeface="Cambria" pitchFamily="18" charset="0"/>
              </a:rPr>
              <a:t>7 до 200 тона на дан.</a:t>
            </a:r>
          </a:p>
          <a:p>
            <a:pPr algn="just"/>
            <a:endParaRPr lang="sr-Latn-RS" sz="2400" b="1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Густине радне материје у пулперима су веома мале и крећу се од </a:t>
            </a:r>
            <a:r>
              <a:rPr lang="sr-Latn-RS" sz="2400" b="1" dirty="0" smtClean="0">
                <a:latin typeface="Cambria" pitchFamily="18" charset="0"/>
              </a:rPr>
              <a:t>1% до 19% </a:t>
            </a:r>
            <a:r>
              <a:rPr lang="sr-Latn-RS" sz="2400" dirty="0" smtClean="0">
                <a:latin typeface="Cambria" pitchFamily="18" charset="0"/>
              </a:rPr>
              <a:t>(од старих новина се прави пулпа средње и више концентрације 10 до 19%, а од картона  за паковање много ниже концентрације, 1 до 6%). 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5.3.2. Просејавање (screening)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Поступак раздвајања материја на основу величине делова.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У папирној маси постоји одређена количина нечистоћа (честице од корозије, малтера, димна прашина, пепео, остаци од пластике, гумених трака, лепка и др.). 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Страна тела могу нанети штету уређајима при хлађењу, исецању и резању.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81000" y="1219200"/>
            <a:ext cx="4953000" cy="4937760"/>
          </a:xfrm>
        </p:spPr>
        <p:txBody>
          <a:bodyPr>
            <a:normAutofit/>
          </a:bodyPr>
          <a:lstStyle/>
          <a:p>
            <a:pPr algn="just"/>
            <a:endParaRPr lang="en-US" sz="2400" dirty="0" smtClean="0">
              <a:latin typeface="+mj-lt"/>
            </a:endParaRPr>
          </a:p>
          <a:p>
            <a:pPr algn="just"/>
            <a:r>
              <a:rPr lang="ru-RU" sz="2400" dirty="0" smtClean="0">
                <a:latin typeface="+mj-lt"/>
              </a:rPr>
              <a:t>Пергамент је за штампу ипак био прескуп, поготово што су се могли користити само најтањи и најглађи примјерци. </a:t>
            </a:r>
            <a:endParaRPr lang="sr-Latn-RS" sz="2400" dirty="0" smtClean="0">
              <a:latin typeface="+mj-lt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У средњем веку, п</a:t>
            </a:r>
            <a:r>
              <a:rPr lang="ru-RU" sz="2400" dirty="0" smtClean="0">
                <a:latin typeface="Cambria" pitchFamily="18" charset="0"/>
              </a:rPr>
              <a:t>апир се производио од старих ланених и памучних крпа, а сам процес израде био је напоран и дуготрајан, чак четири до пет </a:t>
            </a:r>
            <a:r>
              <a:rPr lang="sr-Latn-RS" sz="2400" dirty="0" smtClean="0">
                <a:latin typeface="Cambria" pitchFamily="18" charset="0"/>
              </a:rPr>
              <a:t>недеља.</a:t>
            </a:r>
            <a:r>
              <a:rPr lang="ru-RU" sz="2400" dirty="0" smtClean="0">
                <a:latin typeface="Cambria" pitchFamily="18" charset="0"/>
              </a:rPr>
              <a:t> </a:t>
            </a:r>
            <a:endParaRPr lang="en-US" sz="2400" dirty="0" smtClean="0">
              <a:latin typeface="Cambria" pitchFamily="18" charset="0"/>
            </a:endParaRPr>
          </a:p>
          <a:p>
            <a:pPr algn="just"/>
            <a:endParaRPr lang="ru-RU" sz="2400" dirty="0" smtClean="0">
              <a:latin typeface="+mj-lt"/>
            </a:endParaRPr>
          </a:p>
        </p:txBody>
      </p:sp>
      <p:pic>
        <p:nvPicPr>
          <p:cNvPr id="67586" name="Picture 2" descr="https://upload.wikimedia.org/wikipedia/commons/f/f1/Permennter-15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676400"/>
            <a:ext cx="3135603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400" b="1" dirty="0" smtClean="0">
                <a:latin typeface="Cambria" pitchFamily="18" charset="0"/>
              </a:rPr>
              <a:t>Просејавање се изводи помоћу сепаратора са ситима </a:t>
            </a:r>
            <a:r>
              <a:rPr lang="sr-Latn-RS" sz="2400" dirty="0" smtClean="0">
                <a:latin typeface="Cambria" pitchFamily="18" charset="0"/>
              </a:rPr>
              <a:t>различитих конструкција и различитим димензијама отвора на ситима.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Сита са већим отворима (пречника 1 до 2,4мм), користе се за уклањање крупнијег песка, шљунка, пластике и сл.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Сита са мањим отворима (пречника 0,15 до 0,25 мм), користе се за уклањање ситнијих нечистоћа као што су комадићи лепка. 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Cambria" pitchFamily="18" charset="0"/>
              </a:rPr>
              <a:t>5.3.3. </a:t>
            </a:r>
            <a:r>
              <a:rPr lang="sr-Cyrl-RS" sz="2400" b="1" dirty="0" smtClean="0">
                <a:solidFill>
                  <a:schemeClr val="tx1"/>
                </a:solidFill>
                <a:latin typeface="Cambria" pitchFamily="18" charset="0"/>
              </a:rPr>
              <a:t>Центрифугално чишћење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Cyrl-RS" sz="2400" dirty="0" smtClean="0">
                <a:latin typeface="+mj-lt"/>
              </a:rPr>
              <a:t>Врши се помоћу </a:t>
            </a:r>
            <a:r>
              <a:rPr lang="sr-Cyrl-RS" sz="2400" b="1" dirty="0" smtClean="0">
                <a:latin typeface="+mj-lt"/>
              </a:rPr>
              <a:t>центрифугалних сепаратора</a:t>
            </a:r>
            <a:r>
              <a:rPr lang="sr-Cyrl-RS" sz="2400" dirty="0" smtClean="0">
                <a:latin typeface="+mj-lt"/>
              </a:rPr>
              <a:t>.</a:t>
            </a:r>
          </a:p>
          <a:p>
            <a:pPr algn="just"/>
            <a:r>
              <a:rPr lang="sr-Cyrl-RS" sz="2400" dirty="0" smtClean="0">
                <a:latin typeface="+mj-lt"/>
              </a:rPr>
              <a:t>Уколико се користе користе за уклањање </a:t>
            </a:r>
            <a:r>
              <a:rPr lang="sr-Cyrl-RS" sz="2400" b="1" dirty="0" smtClean="0">
                <a:latin typeface="+mj-lt"/>
              </a:rPr>
              <a:t>крупнијих</a:t>
            </a:r>
            <a:r>
              <a:rPr lang="sr-Cyrl-RS" sz="2400" dirty="0" smtClean="0">
                <a:latin typeface="+mj-lt"/>
              </a:rPr>
              <a:t> контамината (стакло, пластика, жица, шљунак), онда се п</a:t>
            </a:r>
            <a:r>
              <a:rPr lang="sr-Latn-RS" sz="2400" dirty="0" smtClean="0">
                <a:latin typeface="+mj-lt"/>
              </a:rPr>
              <a:t>ос</a:t>
            </a:r>
            <a:r>
              <a:rPr lang="sr-Cyrl-RS" sz="2400" dirty="0" smtClean="0">
                <a:latin typeface="+mj-lt"/>
              </a:rPr>
              <a:t>тављају одмах </a:t>
            </a:r>
            <a:r>
              <a:rPr lang="sr-Cyrl-RS" sz="2400" b="1" dirty="0" smtClean="0">
                <a:latin typeface="+mj-lt"/>
              </a:rPr>
              <a:t>након пулпера,</a:t>
            </a:r>
            <a:r>
              <a:rPr lang="sr-Cyrl-RS" sz="2400" dirty="0" smtClean="0">
                <a:latin typeface="+mj-lt"/>
              </a:rPr>
              <a:t> како би се спречило оштећење машина у даљем процесу.</a:t>
            </a:r>
          </a:p>
          <a:p>
            <a:pPr algn="just"/>
            <a:r>
              <a:rPr lang="sr-Cyrl-RS" sz="2400" dirty="0" smtClean="0">
                <a:latin typeface="+mj-lt"/>
              </a:rPr>
              <a:t>Сепаратори за уклањање </a:t>
            </a:r>
            <a:r>
              <a:rPr lang="sr-Cyrl-RS" sz="2400" b="1" dirty="0" smtClean="0">
                <a:latin typeface="+mj-lt"/>
              </a:rPr>
              <a:t>финијих</a:t>
            </a:r>
            <a:r>
              <a:rPr lang="sr-Cyrl-RS" sz="2400" dirty="0" smtClean="0">
                <a:latin typeface="+mj-lt"/>
              </a:rPr>
              <a:t> нечистоћа, постављају се </a:t>
            </a:r>
            <a:r>
              <a:rPr lang="sr-Cyrl-RS" sz="2400" b="1" dirty="0" smtClean="0">
                <a:latin typeface="+mj-lt"/>
              </a:rPr>
              <a:t>након процеса просејавања.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Cyrl-RS" sz="2400" dirty="0" smtClean="0">
                <a:latin typeface="+mj-lt"/>
              </a:rPr>
              <a:t>У употреби су најчешће вертикални центрифугални сепаратори. </a:t>
            </a:r>
            <a:endParaRPr lang="sr-Latn-RS" sz="2400" dirty="0" smtClean="0">
              <a:latin typeface="+mj-lt"/>
            </a:endParaRPr>
          </a:p>
          <a:p>
            <a:pPr algn="just"/>
            <a:r>
              <a:rPr lang="sr-Cyrl-RS" sz="2400" dirty="0" smtClean="0">
                <a:latin typeface="+mj-lt"/>
              </a:rPr>
              <a:t>Услед ротационог кретања долази до стварања центрифугалне силе , при чему се нечистоће </a:t>
            </a:r>
            <a:r>
              <a:rPr lang="sr-Cyrl-RS" sz="2400" b="1" dirty="0" smtClean="0">
                <a:latin typeface="+mj-lt"/>
              </a:rPr>
              <a:t>веће густине издвајају тако што падају на дно цилиндра </a:t>
            </a:r>
            <a:r>
              <a:rPr lang="sr-Cyrl-RS" sz="2400" dirty="0" smtClean="0">
                <a:latin typeface="+mj-lt"/>
              </a:rPr>
              <a:t>и одатле се уклањају, док се </a:t>
            </a:r>
            <a:r>
              <a:rPr lang="sr-Cyrl-RS" sz="2400" b="1" dirty="0" smtClean="0">
                <a:latin typeface="+mj-lt"/>
              </a:rPr>
              <a:t>нечистоће мање густине концентришу у центру вртложног језгра</a:t>
            </a:r>
            <a:r>
              <a:rPr lang="sr-Cyrl-RS" sz="2400" dirty="0" smtClean="0">
                <a:latin typeface="+mj-lt"/>
              </a:rPr>
              <a:t>, одакле се одводе. </a:t>
            </a:r>
          </a:p>
          <a:p>
            <a:pPr algn="just"/>
            <a:r>
              <a:rPr lang="sr-Cyrl-RS" sz="2400" b="1" dirty="0" smtClean="0">
                <a:latin typeface="+mj-lt"/>
              </a:rPr>
              <a:t>Концентрована пулпа се као тежа лепи на зидове уређаја</a:t>
            </a:r>
            <a:r>
              <a:rPr lang="sr-Latn-RS" sz="2400" dirty="0" smtClean="0">
                <a:latin typeface="+mj-lt"/>
              </a:rPr>
              <a:t>.</a:t>
            </a:r>
            <a:r>
              <a:rPr lang="sr-Cyrl-RS" sz="2400" dirty="0" smtClean="0">
                <a:latin typeface="+mj-lt"/>
              </a:rPr>
              <a:t> </a:t>
            </a:r>
            <a:endParaRPr lang="en-US" sz="2400" dirty="0">
              <a:latin typeface="+mj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8229600" cy="4937760"/>
          </a:xfrm>
        </p:spPr>
        <p:txBody>
          <a:bodyPr>
            <a:normAutofit/>
          </a:bodyPr>
          <a:lstStyle/>
          <a:p>
            <a:pPr algn="just"/>
            <a:endParaRPr lang="sr-Latn-RS" sz="1800" dirty="0" smtClean="0">
              <a:latin typeface="+mj-lt"/>
            </a:endParaRPr>
          </a:p>
          <a:p>
            <a:pPr algn="just"/>
            <a:endParaRPr lang="sr-Latn-RS" sz="1800" dirty="0" smtClean="0">
              <a:latin typeface="+mj-lt"/>
            </a:endParaRPr>
          </a:p>
          <a:p>
            <a:pPr algn="just">
              <a:buNone/>
            </a:pPr>
            <a:endParaRPr lang="en-US" sz="18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81000"/>
            <a:ext cx="597799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211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solidFill>
                  <a:schemeClr val="tx1"/>
                </a:solidFill>
              </a:rPr>
              <a:t>5.3.4. Уклањање мастила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Cyrl-RS" sz="2400" dirty="0" smtClean="0">
                <a:latin typeface="Cambria" pitchFamily="18" charset="0"/>
              </a:rPr>
              <a:t>Неке од најштетнијих примеса у отпадном папиру су </a:t>
            </a:r>
            <a:r>
              <a:rPr lang="sr-Cyrl-RS" sz="2400" dirty="0" err="1" smtClean="0">
                <a:latin typeface="Cambria" pitchFamily="18" charset="0"/>
              </a:rPr>
              <a:t>полимерна</a:t>
            </a:r>
            <a:r>
              <a:rPr lang="sr-Cyrl-RS" sz="2400" dirty="0" smtClean="0">
                <a:latin typeface="Cambria" pitchFamily="18" charset="0"/>
              </a:rPr>
              <a:t> </a:t>
            </a:r>
            <a:r>
              <a:rPr lang="sr-Cyrl-RS" sz="2400" b="1" dirty="0" smtClean="0">
                <a:latin typeface="Cambria" pitchFamily="18" charset="0"/>
              </a:rPr>
              <a:t>мастила и превлаке. </a:t>
            </a:r>
          </a:p>
          <a:p>
            <a:pPr algn="just"/>
            <a:r>
              <a:rPr lang="sr-Cyrl-RS" sz="2400" dirty="0" smtClean="0">
                <a:latin typeface="Cambria" pitchFamily="18" charset="0"/>
              </a:rPr>
              <a:t>Боје које се користе у ласерским копир машинама су топлотно спојене са пов</a:t>
            </a:r>
            <a:r>
              <a:rPr lang="sr-Latn-RS" sz="2400" dirty="0" smtClean="0">
                <a:latin typeface="Cambria" pitchFamily="18" charset="0"/>
                <a:ea typeface="Cambria Math" pitchFamily="18" charset="0"/>
              </a:rPr>
              <a:t>р</a:t>
            </a:r>
            <a:r>
              <a:rPr lang="sr-Cyrl-RS" sz="2400" dirty="0" smtClean="0">
                <a:latin typeface="Cambria" pitchFamily="18" charset="0"/>
              </a:rPr>
              <a:t>шином штампане стране. То су полимери на ба</a:t>
            </a:r>
            <a:r>
              <a:rPr lang="sr-Latn-RS" sz="2400" dirty="0" smtClean="0">
                <a:latin typeface="Cambria" pitchFamily="18" charset="0"/>
              </a:rPr>
              <a:t>з</a:t>
            </a:r>
            <a:r>
              <a:rPr lang="sr-Cyrl-RS" sz="2400" dirty="0" smtClean="0">
                <a:latin typeface="Cambria" pitchFamily="18" charset="0"/>
              </a:rPr>
              <a:t>и ПВЦ-а које је тешко одвојити од папирних влакана.</a:t>
            </a:r>
          </a:p>
          <a:p>
            <a:pPr algn="just"/>
            <a:r>
              <a:rPr lang="sr-Cyrl-RS" sz="2400" dirty="0" smtClean="0">
                <a:latin typeface="Cambria" pitchFamily="18" charset="0"/>
              </a:rPr>
              <a:t>Уклањање мастила из </a:t>
            </a:r>
            <a:r>
              <a:rPr lang="sr-Cyrl-RS" sz="2400" dirty="0" err="1" smtClean="0">
                <a:latin typeface="Cambria" pitchFamily="18" charset="0"/>
              </a:rPr>
              <a:t>рециклираних</a:t>
            </a:r>
            <a:r>
              <a:rPr lang="sr-Cyrl-RS" sz="2400" dirty="0" smtClean="0">
                <a:latin typeface="Cambria" pitchFamily="18" charset="0"/>
              </a:rPr>
              <a:t> влакана почиње још у </a:t>
            </a:r>
            <a:r>
              <a:rPr lang="sr-Cyrl-RS" sz="2400" dirty="0" err="1" smtClean="0">
                <a:latin typeface="Cambria" pitchFamily="18" charset="0"/>
              </a:rPr>
              <a:t>пулперима</a:t>
            </a:r>
            <a:r>
              <a:rPr lang="sr-Cyrl-RS" sz="2400" dirty="0" smtClean="0">
                <a:latin typeface="Cambria" pitchFamily="18" charset="0"/>
              </a:rPr>
              <a:t> и </a:t>
            </a:r>
            <a:r>
              <a:rPr lang="sr-Cyrl-RS" sz="2400" dirty="0" err="1" smtClean="0">
                <a:latin typeface="Cambria" pitchFamily="18" charset="0"/>
              </a:rPr>
              <a:t>пречистивачима</a:t>
            </a:r>
            <a:r>
              <a:rPr lang="sr-Cyrl-RS" sz="2400" dirty="0">
                <a:latin typeface="Cambria" pitchFamily="18" charset="0"/>
              </a:rPr>
              <a:t>.</a:t>
            </a:r>
            <a:r>
              <a:rPr lang="sr-Cyrl-RS" sz="2400" dirty="0" smtClean="0">
                <a:latin typeface="Cambria" pitchFamily="18" charset="0"/>
              </a:rPr>
              <a:t> У пулпер се додају хемикалије, како би започеле растварање мастила и његово одвајање од влакана папира.  </a:t>
            </a:r>
          </a:p>
        </p:txBody>
      </p:sp>
    </p:spTree>
    <p:extLst>
      <p:ext uri="{BB962C8B-B14F-4D97-AF65-F5344CB8AC3E}">
        <p14:creationId xmlns:p14="http://schemas.microsoft.com/office/powerpoint/2010/main" xmlns="" val="283582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Cyrl-RS" sz="2400" b="1" dirty="0" smtClean="0">
                <a:latin typeface="Cambria" pitchFamily="18" charset="0"/>
              </a:rPr>
              <a:t>Традиционалне методе уклањања мастила су прање и флотација</a:t>
            </a:r>
            <a:r>
              <a:rPr lang="sr-Cyrl-RS" sz="2400" dirty="0" smtClean="0">
                <a:latin typeface="Cambria" pitchFamily="18" charset="0"/>
              </a:rPr>
              <a:t>, при чему се посебна пажња посвећује количинама додатих хемикалија.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endParaRPr lang="sr-Cyrl-RS" sz="2400" dirty="0" smtClean="0">
              <a:latin typeface="Cambria" pitchFamily="18" charset="0"/>
            </a:endParaRPr>
          </a:p>
          <a:p>
            <a:pPr algn="just"/>
            <a:r>
              <a:rPr lang="sr-Cyrl-RS" sz="2400" b="1" dirty="0" smtClean="0">
                <a:latin typeface="Cambria" pitchFamily="18" charset="0"/>
              </a:rPr>
              <a:t>Помоћне методе </a:t>
            </a:r>
            <a:r>
              <a:rPr lang="sr-Cyrl-RS" sz="2400" dirty="0" smtClean="0">
                <a:latin typeface="Cambria" pitchFamily="18" charset="0"/>
              </a:rPr>
              <a:t>у уклањању тешко уклоњивих мастила на бази пластике су </a:t>
            </a:r>
            <a:r>
              <a:rPr lang="sr-Cyrl-RS" sz="2400" b="1" dirty="0" smtClean="0">
                <a:latin typeface="Cambria" pitchFamily="18" charset="0"/>
              </a:rPr>
              <a:t>агломерација, хладне дисперзије и ензимски процеси</a:t>
            </a:r>
            <a:r>
              <a:rPr lang="sr-Cyrl-RS" sz="2400" dirty="0" smtClean="0">
                <a:latin typeface="Cambria" pitchFamily="18" charset="0"/>
              </a:rPr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3582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solidFill>
                  <a:schemeClr val="tx1"/>
                </a:solidFill>
              </a:rPr>
              <a:t>5.3.5. Флотација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>
                <a:latin typeface="Cambria" pitchFamily="18" charset="0"/>
              </a:rPr>
              <a:t>Физичко-хемијски процес уклањања дел</a:t>
            </a:r>
            <a:r>
              <a:rPr lang="sr-Latn-RS" sz="2400" dirty="0" smtClean="0">
                <a:latin typeface="Cambria" pitchFamily="18" charset="0"/>
              </a:rPr>
              <a:t>имично</a:t>
            </a:r>
            <a:r>
              <a:rPr lang="sr-Cyrl-RS" sz="2400" dirty="0" smtClean="0">
                <a:latin typeface="Cambria" pitchFamily="18" charset="0"/>
              </a:rPr>
              <a:t> растворених материја </a:t>
            </a:r>
            <a:r>
              <a:rPr lang="sr-Cyrl-RS" sz="2400" b="1" dirty="0" smtClean="0">
                <a:latin typeface="Cambria" pitchFamily="18" charset="0"/>
              </a:rPr>
              <a:t>уз помоћ мехурића гаса</a:t>
            </a:r>
            <a:r>
              <a:rPr lang="en-US" sz="2400" b="1" dirty="0" smtClean="0">
                <a:latin typeface="Cambria" pitchFamily="18" charset="0"/>
              </a:rPr>
              <a:t> </a:t>
            </a:r>
            <a:r>
              <a:rPr lang="sr-Cyrl-RS" sz="2400" dirty="0" smtClean="0">
                <a:latin typeface="Cambria" pitchFamily="18" charset="0"/>
              </a:rPr>
              <a:t>(најчешће ваздух)</a:t>
            </a:r>
          </a:p>
          <a:p>
            <a:pPr algn="just"/>
            <a:r>
              <a:rPr lang="sr-Cyrl-RS" sz="2400" dirty="0" smtClean="0">
                <a:latin typeface="Cambria" pitchFamily="18" charset="0"/>
              </a:rPr>
              <a:t>Честице се </a:t>
            </a:r>
            <a:r>
              <a:rPr lang="sr-Cyrl-RS" sz="2400" b="1" dirty="0" smtClean="0">
                <a:latin typeface="Cambria" pitchFamily="18" charset="0"/>
              </a:rPr>
              <a:t>апсорбују на површину мехурића </a:t>
            </a:r>
            <a:r>
              <a:rPr lang="sr-Cyrl-RS" sz="2400" dirty="0" smtClean="0">
                <a:latin typeface="Cambria" pitchFamily="18" charset="0"/>
              </a:rPr>
              <a:t>(остаци мастила се „прикаче“ на </a:t>
            </a:r>
            <a:r>
              <a:rPr lang="sr-Cyrl-RS" sz="2400" dirty="0" smtClean="0">
                <a:latin typeface="+mj-lt"/>
              </a:rPr>
              <a:t>мехурић) и настаје комплекс који је </a:t>
            </a:r>
            <a:r>
              <a:rPr lang="sr-Cyrl-RS" sz="2400" b="1" dirty="0" smtClean="0">
                <a:latin typeface="+mj-lt"/>
              </a:rPr>
              <a:t>мање густине од густине пулпе</a:t>
            </a:r>
            <a:r>
              <a:rPr lang="sr-Cyrl-RS" sz="2400" dirty="0" smtClean="0">
                <a:latin typeface="+mj-lt"/>
              </a:rPr>
              <a:t>, због чега </a:t>
            </a:r>
            <a:r>
              <a:rPr lang="sr-Cyrl-RS" sz="2400" b="1" dirty="0" smtClean="0">
                <a:latin typeface="+mj-lt"/>
              </a:rPr>
              <a:t>се подиже на површину течности </a:t>
            </a:r>
            <a:r>
              <a:rPr lang="sr-Cyrl-RS" sz="2400" dirty="0" smtClean="0">
                <a:latin typeface="+mj-lt"/>
              </a:rPr>
              <a:t>формирајући </a:t>
            </a:r>
            <a:r>
              <a:rPr lang="sr-Cyrl-RS" sz="2400" dirty="0" err="1" smtClean="0">
                <a:latin typeface="+mj-lt"/>
              </a:rPr>
              <a:t>флотациони</a:t>
            </a:r>
            <a:r>
              <a:rPr lang="sr-Cyrl-RS" sz="2400" dirty="0" smtClean="0">
                <a:latin typeface="+mj-lt"/>
              </a:rPr>
              <a:t> муљ-постојану пену, која се затим уклања са површине.</a:t>
            </a:r>
          </a:p>
          <a:p>
            <a:pPr algn="just"/>
            <a:endParaRPr lang="en-US" sz="1800" dirty="0" smtClean="0">
              <a:latin typeface="+mj-lt"/>
            </a:endParaRPr>
          </a:p>
          <a:p>
            <a:pPr algn="just"/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26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sr-Cyrl-RS" sz="2400" b="1" dirty="0" smtClean="0">
                <a:latin typeface="+mj-lt"/>
              </a:rPr>
              <a:t>Величина честица мастила </a:t>
            </a:r>
            <a:r>
              <a:rPr lang="sr-Cyrl-RS" sz="2400" dirty="0" smtClean="0">
                <a:latin typeface="+mj-lt"/>
              </a:rPr>
              <a:t>која може бити уклоњена путем флотације је ограничена </a:t>
            </a:r>
            <a:r>
              <a:rPr lang="sr-Cyrl-RS" sz="2400" b="1" dirty="0" smtClean="0">
                <a:latin typeface="+mj-lt"/>
              </a:rPr>
              <a:t>на 50 д</a:t>
            </a:r>
            <a:r>
              <a:rPr lang="sr-Latn-RS" sz="2400" b="1" dirty="0" smtClean="0">
                <a:latin typeface="+mj-lt"/>
              </a:rPr>
              <a:t>о</a:t>
            </a:r>
            <a:r>
              <a:rPr lang="sr-Cyrl-RS" sz="2400" b="1" dirty="0" smtClean="0">
                <a:latin typeface="+mj-lt"/>
              </a:rPr>
              <a:t> 150 микрона</a:t>
            </a:r>
            <a:r>
              <a:rPr lang="sr-Cyrl-RS" sz="2400" dirty="0" smtClean="0">
                <a:latin typeface="+mj-lt"/>
              </a:rPr>
              <a:t>.</a:t>
            </a:r>
          </a:p>
          <a:p>
            <a:pPr algn="just"/>
            <a:r>
              <a:rPr lang="sr-Cyrl-RS" sz="2400" dirty="0" smtClean="0">
                <a:latin typeface="+mj-lt"/>
              </a:rPr>
              <a:t>У флотациону ћелију се доводи </a:t>
            </a:r>
            <a:r>
              <a:rPr lang="sr-Latn-RS" sz="2400" dirty="0" smtClean="0">
                <a:latin typeface="Cambria" pitchFamily="18" charset="0"/>
              </a:rPr>
              <a:t>пулпа </a:t>
            </a:r>
            <a:r>
              <a:rPr lang="sr-Cyrl-RS" sz="2400" dirty="0" smtClean="0">
                <a:latin typeface="Cambria" pitchFamily="18" charset="0"/>
              </a:rPr>
              <a:t>са одређеним количинама хемикалија у коју се истовремено </a:t>
            </a:r>
            <a:r>
              <a:rPr lang="sr-Cyrl-RS" sz="2400" dirty="0" smtClean="0">
                <a:latin typeface="+mj-lt"/>
              </a:rPr>
              <a:t>удувава ваздух. </a:t>
            </a:r>
            <a:endParaRPr lang="sr-Latn-RS" sz="2400" dirty="0" smtClean="0">
              <a:latin typeface="+mj-lt"/>
            </a:endParaRPr>
          </a:p>
          <a:p>
            <a:pPr algn="just"/>
            <a:r>
              <a:rPr lang="sr-Cyrl-RS" sz="2400" dirty="0" smtClean="0">
                <a:latin typeface="+mj-lt"/>
              </a:rPr>
              <a:t>У таквој средини се образују мехурићи ваздуха који „успенушају“ суспензију и на површину флотационе ћелије испливава пена која носи штампарске боје и друге лакше нечистоће. </a:t>
            </a:r>
            <a:endParaRPr lang="sr-Latn-RS" sz="2400" dirty="0" smtClean="0">
              <a:latin typeface="+mj-lt"/>
            </a:endParaRPr>
          </a:p>
          <a:p>
            <a:pPr algn="just"/>
            <a:r>
              <a:rPr lang="sr-Cyrl-RS" sz="2400" dirty="0" smtClean="0">
                <a:latin typeface="+mj-lt"/>
              </a:rPr>
              <a:t>Пена са нечистоћама се одсисава са површине флотационе ћелије. Нечистоће веће густине падају на дно </a:t>
            </a:r>
            <a:r>
              <a:rPr lang="sr-Cyrl-RS" sz="2400" dirty="0" err="1" smtClean="0">
                <a:latin typeface="+mj-lt"/>
              </a:rPr>
              <a:t>флотационе</a:t>
            </a:r>
            <a:r>
              <a:rPr lang="sr-Cyrl-RS" sz="2400" dirty="0" smtClean="0">
                <a:latin typeface="+mj-lt"/>
              </a:rPr>
              <a:t> ћелије са којег се одстрањују.</a:t>
            </a:r>
          </a:p>
          <a:p>
            <a:pPr algn="just"/>
            <a:r>
              <a:rPr lang="sr-Cyrl-RS" sz="2400" dirty="0" smtClean="0">
                <a:latin typeface="+mj-lt"/>
              </a:rPr>
              <a:t>Често се истовремено спроводи и поступак </a:t>
            </a:r>
            <a:r>
              <a:rPr lang="sr-Cyrl-RS" sz="2400" dirty="0" err="1" smtClean="0">
                <a:latin typeface="+mj-lt"/>
              </a:rPr>
              <a:t>избељивања</a:t>
            </a:r>
            <a:r>
              <a:rPr lang="sr-Cyrl-RS" sz="2400" dirty="0" smtClean="0">
                <a:latin typeface="+mj-lt"/>
              </a:rPr>
              <a:t>.</a:t>
            </a:r>
          </a:p>
          <a:p>
            <a:pPr algn="just"/>
            <a:endParaRPr lang="en-US" sz="1800" dirty="0" smtClean="0">
              <a:latin typeface="+mj-lt"/>
            </a:endParaRPr>
          </a:p>
          <a:p>
            <a:pPr algn="just"/>
            <a:endParaRPr lang="en-US" sz="1800" dirty="0">
              <a:latin typeface="+mj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726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/>
              <a:t/>
            </a:r>
            <a:br>
              <a:rPr lang="sr-Latn-R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http://www4.ncsu.edu/%7Ehubbe/miniency/Slide2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399" y="457200"/>
            <a:ext cx="7416799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32115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/>
              <a:t/>
            </a:r>
            <a:br>
              <a:rPr lang="sr-Cyrl-R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/>
          </a:p>
          <a:p>
            <a:endParaRPr lang="sr-Cyrl-RS" dirty="0" smtClean="0"/>
          </a:p>
          <a:p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30" name="Picture 6" descr="http://www.ingede.de/digital/digi-pics/flotation-foam-brightness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5903" y="1828800"/>
            <a:ext cx="4192693" cy="314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ngede.de/digital/digi-pics/flotation-foam-lid-open-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908" y="1828800"/>
            <a:ext cx="426719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2235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>Настојања за унапређивањем производње била су усмерена на два сегмента: убрзавање поступка израде папира, те на кориш</a:t>
            </a:r>
            <a:r>
              <a:rPr lang="sr-Latn-RS" sz="2400" dirty="0" smtClean="0">
                <a:latin typeface="Cambria" pitchFamily="18" charset="0"/>
              </a:rPr>
              <a:t>ћ</a:t>
            </a:r>
            <a:r>
              <a:rPr lang="ru-RU" sz="2400" dirty="0" smtClean="0">
                <a:latin typeface="Cambria" pitchFamily="18" charset="0"/>
              </a:rPr>
              <a:t>ење нових сировина за његову израду.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Тек п</a:t>
            </a:r>
            <a:r>
              <a:rPr lang="ru-RU" sz="2400" dirty="0" smtClean="0">
                <a:latin typeface="Cambria" pitchFamily="18" charset="0"/>
              </a:rPr>
              <a:t>очетком 18. </a:t>
            </a:r>
            <a:r>
              <a:rPr lang="sr-Latn-RS" sz="2400" dirty="0" smtClean="0">
                <a:latin typeface="Cambria" pitchFamily="18" charset="0"/>
              </a:rPr>
              <a:t>века (171</a:t>
            </a:r>
            <a:r>
              <a:rPr lang="ru-RU" sz="2400" dirty="0" smtClean="0">
                <a:latin typeface="Cambria" pitchFamily="18" charset="0"/>
              </a:rPr>
              <a:t>9. године</a:t>
            </a:r>
            <a:r>
              <a:rPr lang="sr-Latn-RS" sz="2400" dirty="0" smtClean="0">
                <a:latin typeface="Cambria" pitchFamily="18" charset="0"/>
              </a:rPr>
              <a:t>)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sr-Latn-RS" sz="2400" dirty="0" smtClean="0">
                <a:latin typeface="Cambria" pitchFamily="18" charset="0"/>
              </a:rPr>
              <a:t>кренуло се, полако, са масовнијом </a:t>
            </a:r>
            <a:r>
              <a:rPr lang="ru-RU" sz="2400" dirty="0" smtClean="0">
                <a:latin typeface="Cambria" pitchFamily="18" charset="0"/>
              </a:rPr>
              <a:t>производњ</a:t>
            </a:r>
            <a:r>
              <a:rPr lang="sr-Latn-RS" sz="2400" dirty="0" smtClean="0">
                <a:latin typeface="Cambria" pitchFamily="18" charset="0"/>
              </a:rPr>
              <a:t>ом</a:t>
            </a:r>
            <a:r>
              <a:rPr lang="ru-RU" sz="2400" dirty="0" smtClean="0">
                <a:latin typeface="Cambria" pitchFamily="18" charset="0"/>
              </a:rPr>
              <a:t> папира од дрвета</a:t>
            </a:r>
            <a:r>
              <a:rPr lang="sr-Latn-RS" sz="2400" dirty="0" smtClean="0">
                <a:latin typeface="Cambria" pitchFamily="18" charset="0"/>
              </a:rPr>
              <a:t>.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Cambria" pitchFamily="18" charset="0"/>
              </a:rPr>
              <a:t>Светл</a:t>
            </a:r>
            <a:r>
              <a:rPr lang="sr-Latn-RS" sz="2400" b="1" dirty="0" smtClean="0">
                <a:latin typeface="Cambria" pitchFamily="18" charset="0"/>
              </a:rPr>
              <a:t>оћа</a:t>
            </a:r>
            <a:r>
              <a:rPr lang="ru-RU" sz="2400" b="1" dirty="0" smtClean="0">
                <a:latin typeface="Cambria" pitchFamily="18" charset="0"/>
              </a:rPr>
              <a:t> пулпе је мера ефикасности флотације </a:t>
            </a:r>
            <a:r>
              <a:rPr lang="ru-RU" sz="2400" dirty="0" smtClean="0">
                <a:latin typeface="Cambria" pitchFamily="18" charset="0"/>
              </a:rPr>
              <a:t>будући да уклањање </a:t>
            </a:r>
            <a:r>
              <a:rPr lang="sr-Latn-RS" sz="2400" dirty="0" smtClean="0">
                <a:latin typeface="Cambria" pitchFamily="18" charset="0"/>
              </a:rPr>
              <a:t>штампарске</a:t>
            </a:r>
            <a:r>
              <a:rPr lang="ru-RU" sz="2400" dirty="0" smtClean="0">
                <a:latin typeface="Cambria" pitchFamily="18" charset="0"/>
              </a:rPr>
              <a:t> боје повећава светл</a:t>
            </a:r>
            <a:r>
              <a:rPr lang="sr-Latn-RS" sz="2400" dirty="0" smtClean="0">
                <a:latin typeface="Cambria" pitchFamily="18" charset="0"/>
              </a:rPr>
              <a:t>оћу</a:t>
            </a:r>
            <a:r>
              <a:rPr lang="ru-RU" sz="2400" dirty="0" smtClean="0">
                <a:latin typeface="Cambria" pitchFamily="18" charset="0"/>
              </a:rPr>
              <a:t>. </a:t>
            </a:r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ru-RU" sz="2400" dirty="0" smtClean="0">
                <a:latin typeface="Cambria" pitchFamily="18" charset="0"/>
              </a:rPr>
              <a:t>Ефикасност флотације се одређује сликовном анализом. Том методом могу се одредити број и величина присутних честица </a:t>
            </a:r>
            <a:r>
              <a:rPr lang="ru-RU" sz="2400" dirty="0" smtClean="0">
                <a:latin typeface="+mj-lt"/>
              </a:rPr>
              <a:t>боје</a:t>
            </a:r>
            <a:r>
              <a:rPr lang="sr-Latn-RS" sz="2400" dirty="0" smtClean="0">
                <a:latin typeface="+mj-lt"/>
              </a:rPr>
              <a:t>.</a:t>
            </a:r>
          </a:p>
          <a:p>
            <a:pPr algn="just"/>
            <a:r>
              <a:rPr lang="ru-RU" sz="2400" dirty="0" smtClean="0">
                <a:latin typeface="Cambria" pitchFamily="18" charset="0"/>
              </a:rPr>
              <a:t>Вредновање </a:t>
            </a:r>
            <a:r>
              <a:rPr lang="sr-Latn-RS" sz="2400" dirty="0" smtClean="0">
                <a:latin typeface="Cambria" pitchFamily="18" charset="0"/>
              </a:rPr>
              <a:t>ефикасности</a:t>
            </a:r>
            <a:r>
              <a:rPr lang="ru-RU" sz="2400" dirty="0" smtClean="0">
                <a:latin typeface="Cambria" pitchFamily="18" charset="0"/>
              </a:rPr>
              <a:t> флотације односи се и на максимално смањење губитака влакана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Cambria" panose="02040503050406030204" pitchFamily="18" charset="0"/>
              </a:rPr>
              <a:t>5.3.6. </a:t>
            </a:r>
            <a:r>
              <a:rPr lang="sr-Cyrl-RS" sz="2400" dirty="0" smtClean="0">
                <a:latin typeface="Cambria" panose="02040503050406030204" pitchFamily="18" charset="0"/>
              </a:rPr>
              <a:t>Испирање 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>
                <a:latin typeface="Cambria" pitchFamily="18" charset="0"/>
              </a:rPr>
              <a:t>Понекад је неопходно прање влакана папира како би се одстранила пунила и превлаке. </a:t>
            </a:r>
          </a:p>
          <a:p>
            <a:pPr algn="just"/>
            <a:r>
              <a:rPr lang="sr-Cyrl-RS" sz="2400" dirty="0" smtClean="0">
                <a:latin typeface="Cambria" pitchFamily="18" charset="0"/>
              </a:rPr>
              <a:t>Ово је веома ефикасан процес </a:t>
            </a:r>
            <a:r>
              <a:rPr lang="sr-Cyrl-RS" sz="2400" b="1" dirty="0" smtClean="0">
                <a:latin typeface="Cambria" pitchFamily="18" charset="0"/>
              </a:rPr>
              <a:t>за уклањање честица од око 10 микрона и мањих. </a:t>
            </a:r>
          </a:p>
          <a:p>
            <a:pPr algn="just"/>
            <a:r>
              <a:rPr lang="sr-Cyrl-RS" sz="2400" dirty="0" smtClean="0">
                <a:latin typeface="Cambria" pitchFamily="18" charset="0"/>
              </a:rPr>
              <a:t>Процес је веома скуп због велике потрошње воде </a:t>
            </a:r>
            <a:endParaRPr lang="en-US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77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000" dirty="0" smtClean="0"/>
              <a:t>М</a:t>
            </a:r>
            <a:r>
              <a:rPr lang="sr-Latn-RS" sz="2000" dirty="0" smtClean="0"/>
              <a:t>ашина за прање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371600"/>
            <a:ext cx="6505815" cy="488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5.3.7. Избељивање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Процес који </a:t>
            </a:r>
            <a:r>
              <a:rPr lang="sr-Latn-RS" sz="2400" b="1" dirty="0" smtClean="0">
                <a:latin typeface="Cambria" pitchFamily="18" charset="0"/>
              </a:rPr>
              <a:t>хемијски мења пулпу чинећи је светлијом</a:t>
            </a:r>
            <a:r>
              <a:rPr lang="sr-Latn-RS" sz="2400" dirty="0" smtClean="0">
                <a:latin typeface="Cambria" pitchFamily="18" charset="0"/>
              </a:rPr>
              <a:t>. </a:t>
            </a:r>
            <a:r>
              <a:rPr lang="sr-Latn-RS" sz="2400" b="1" dirty="0" smtClean="0">
                <a:latin typeface="Cambria" pitchFamily="18" charset="0"/>
              </a:rPr>
              <a:t>Од избељене пулпе производе се бељи папири са већом способношћу упијања </a:t>
            </a:r>
            <a:r>
              <a:rPr lang="sr-Latn-RS" sz="2400" dirty="0" smtClean="0">
                <a:latin typeface="Cambria" pitchFamily="18" charset="0"/>
              </a:rPr>
              <a:t>(папири за штампање и омотни папири). </a:t>
            </a:r>
          </a:p>
          <a:p>
            <a:pPr algn="just"/>
            <a:r>
              <a:rPr lang="sr-Latn-RS" sz="2400" b="1" dirty="0" smtClean="0">
                <a:latin typeface="Cambria" pitchFamily="18" charset="0"/>
              </a:rPr>
              <a:t>Неизбељена пулпа се користи за производњу картона за кутије, равних картона, папирних кесица </a:t>
            </a:r>
            <a:r>
              <a:rPr lang="sr-Latn-RS" sz="2400" dirty="0" smtClean="0">
                <a:latin typeface="Cambria" pitchFamily="18" charset="0"/>
              </a:rPr>
              <a:t>и сл.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За избељивање влакана из којих је већ уклоњено мастило користе се </a:t>
            </a:r>
            <a:r>
              <a:rPr lang="sr-Latn-RS" sz="2400" b="1" dirty="0" smtClean="0">
                <a:latin typeface="Cambria" pitchFamily="18" charset="0"/>
              </a:rPr>
              <a:t>хипохлорити, водоник пероксид, натријум сулфит </a:t>
            </a:r>
            <a:r>
              <a:rPr lang="sr-Latn-RS" sz="2400" dirty="0" smtClean="0">
                <a:latin typeface="Cambria" pitchFamily="18" charset="0"/>
              </a:rPr>
              <a:t>и др.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Након процеса избељивања, пулпа се још подвргава процесима </a:t>
            </a:r>
            <a:r>
              <a:rPr lang="sr-Latn-RS" sz="2400" b="1" dirty="0" smtClean="0">
                <a:latin typeface="Cambria" pitchFamily="18" charset="0"/>
              </a:rPr>
              <a:t>побољшања квалитета влакана</a:t>
            </a:r>
            <a:r>
              <a:rPr lang="sr-Latn-RS" sz="2400" dirty="0" smtClean="0">
                <a:latin typeface="Cambria" pitchFamily="18" charset="0"/>
              </a:rPr>
              <a:t>.  </a:t>
            </a:r>
          </a:p>
          <a:p>
            <a:pPr algn="just"/>
            <a:r>
              <a:rPr lang="sr-Cyrl-CS" sz="2400" dirty="0" smtClean="0">
                <a:latin typeface="Cambria" pitchFamily="18" charset="0"/>
              </a:rPr>
              <a:t>Д</a:t>
            </a:r>
            <a:r>
              <a:rPr lang="sr-Latn-RS" sz="2400" dirty="0" smtClean="0">
                <a:latin typeface="Cambria" pitchFamily="18" charset="0"/>
              </a:rPr>
              <a:t>одају се разни адитививи у пулпу како би се </a:t>
            </a:r>
            <a:r>
              <a:rPr lang="sr-Latn-RS" sz="2400" b="1" dirty="0" smtClean="0">
                <a:latin typeface="Cambria" pitchFamily="18" charset="0"/>
              </a:rPr>
              <a:t>добили папири специјалног квалитета или да би се убрзао процес производње папира</a:t>
            </a:r>
            <a:r>
              <a:rPr lang="sr-Latn-RS" sz="2400" dirty="0" smtClean="0">
                <a:latin typeface="Cambria" pitchFamily="18" charset="0"/>
              </a:rPr>
              <a:t>. 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Папиру се додају </a:t>
            </a:r>
            <a:r>
              <a:rPr lang="sr-Latn-RS" sz="2400" b="1" dirty="0" smtClean="0">
                <a:latin typeface="Cambria" pitchFamily="18" charset="0"/>
              </a:rPr>
              <a:t>пунила</a:t>
            </a:r>
            <a:r>
              <a:rPr lang="sr-Latn-RS" sz="2400" dirty="0" smtClean="0">
                <a:latin typeface="Cambria" pitchFamily="18" charset="0"/>
              </a:rPr>
              <a:t> као што су </a:t>
            </a:r>
            <a:r>
              <a:rPr lang="sr-Latn-RS" sz="2400" b="1" dirty="0" smtClean="0">
                <a:latin typeface="Cambria" pitchFamily="18" charset="0"/>
              </a:rPr>
              <a:t>глина и талк, разне органске и неорганске боје за фарбање папирне масе и неорганске материје за побољшање текстуре, квалитета штампе, непрозирности и светлине </a:t>
            </a:r>
            <a:r>
              <a:rPr lang="sr-Latn-RS" sz="2400" dirty="0" smtClean="0">
                <a:latin typeface="Cambria" pitchFamily="18" charset="0"/>
              </a:rPr>
              <a:t>(калцијум-сулфат, титанијум-диоксид).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5.3.8. Формирање листа папира на папир-машини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Добијена мешавина влакна, пунила, боја и лепила се спроводи у резервоар испред папир-машине. </a:t>
            </a:r>
            <a:r>
              <a:rPr lang="sr-Cyrl-CS" sz="2400" dirty="0" smtClean="0">
                <a:latin typeface="Cambria" pitchFamily="18" charset="0"/>
              </a:rPr>
              <a:t>Р</a:t>
            </a:r>
            <a:r>
              <a:rPr lang="sr-Latn-RS" sz="2400" dirty="0" smtClean="0">
                <a:latin typeface="Cambria" pitchFamily="18" charset="0"/>
              </a:rPr>
              <a:t>авномерна дебљина папира се добија вишеструким дељењем папирне масе кроз раздељивач</a:t>
            </a:r>
            <a:r>
              <a:rPr lang="sr-Latn-RS" sz="1800" dirty="0" smtClean="0">
                <a:latin typeface="Cambria" pitchFamily="18" charset="0"/>
              </a:rPr>
              <a:t>.</a:t>
            </a:r>
            <a:endParaRPr lang="en-US" sz="1800" dirty="0"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743200"/>
            <a:ext cx="6596063" cy="34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b="1" dirty="0" smtClean="0">
                <a:solidFill>
                  <a:schemeClr val="tx1"/>
                </a:solidFill>
                <a:latin typeface="Cambria" pitchFamily="18" charset="0"/>
              </a:rPr>
              <a:t>5.3.9. Израда папира</a:t>
            </a:r>
            <a:endParaRPr lang="en-US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Модерне машине за израду папира могу бити до 10м ширине, 20м висине и дужине два фудбалска терена. </a:t>
            </a:r>
          </a:p>
          <a:p>
            <a:pPr algn="just"/>
            <a:r>
              <a:rPr lang="sr-Cyrl-CS" sz="2400" dirty="0" smtClean="0">
                <a:latin typeface="Cambria" pitchFamily="18" charset="0"/>
              </a:rPr>
              <a:t>К</a:t>
            </a:r>
            <a:r>
              <a:rPr lang="sr-Latn-RS" sz="2400" dirty="0" smtClean="0">
                <a:latin typeface="Cambria" pitchFamily="18" charset="0"/>
              </a:rPr>
              <a:t>апацитети се крећу од од 100 до 2200м/мин.</a:t>
            </a:r>
          </a:p>
          <a:p>
            <a:pPr algn="just"/>
            <a:r>
              <a:rPr lang="sr-Cyrl-CS" sz="2400" dirty="0" smtClean="0">
                <a:latin typeface="Cambria" pitchFamily="18" charset="0"/>
              </a:rPr>
              <a:t>П</a:t>
            </a:r>
            <a:r>
              <a:rPr lang="sr-Latn-RS" sz="2400" dirty="0" smtClean="0">
                <a:latin typeface="Cambria" pitchFamily="18" charset="0"/>
              </a:rPr>
              <a:t>роизводња папира или картона састоји се из два главна корака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Cyrl-CS" sz="2400" b="1" dirty="0" smtClean="0">
                <a:latin typeface="Cambria" pitchFamily="18" charset="0"/>
              </a:rPr>
              <a:t>О</a:t>
            </a:r>
            <a:r>
              <a:rPr lang="sr-Latn-RS" sz="2400" b="1" dirty="0" smtClean="0">
                <a:latin typeface="Cambria" pitchFamily="18" charset="0"/>
              </a:rPr>
              <a:t>перација на “мокром” делу машине </a:t>
            </a:r>
            <a:r>
              <a:rPr lang="sr-Latn-RS" sz="2400" dirty="0" smtClean="0">
                <a:latin typeface="Cambria" pitchFamily="18" charset="0"/>
              </a:rPr>
              <a:t>(производња листа папира од мокре пулпе)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Cyrl-CS" sz="2400" b="1" dirty="0" smtClean="0">
                <a:latin typeface="Cambria" pitchFamily="18" charset="0"/>
              </a:rPr>
              <a:t>О</a:t>
            </a:r>
            <a:r>
              <a:rPr lang="sr-Latn-RS" sz="2400" b="1" dirty="0" smtClean="0">
                <a:latin typeface="Cambria" pitchFamily="18" charset="0"/>
              </a:rPr>
              <a:t>перација на “сувом” делу машине </a:t>
            </a:r>
            <a:r>
              <a:rPr lang="sr-Latn-RS" sz="2400" dirty="0" smtClean="0">
                <a:latin typeface="Cambria" pitchFamily="18" charset="0"/>
              </a:rPr>
              <a:t>(сушење папира, примена површинских третмана и намотавање колутова папира за складиштење)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sr-Latn-RS" sz="2200" dirty="0" smtClean="0">
                <a:latin typeface="Cambria" pitchFamily="18" charset="0"/>
              </a:rPr>
              <a:t>Припремљена папирна пулпа доводи се у резервоар испред папир машине. Ту се подвргава пречишћавању у стању врло разређене суспензије.</a:t>
            </a:r>
          </a:p>
          <a:p>
            <a:pPr algn="just"/>
            <a:r>
              <a:rPr lang="sr-Latn-RS" sz="2200" dirty="0" smtClean="0">
                <a:latin typeface="Cambria" pitchFamily="18" charset="0"/>
              </a:rPr>
              <a:t> На почетном делу папир-машине издвајање воде врши се </a:t>
            </a:r>
            <a:r>
              <a:rPr lang="sr-Latn-RS" sz="2200" b="1" dirty="0" smtClean="0">
                <a:latin typeface="Cambria" pitchFamily="18" charset="0"/>
              </a:rPr>
              <a:t>слободним отицањем кроз сито</a:t>
            </a:r>
            <a:r>
              <a:rPr lang="sr-Latn-RS" sz="2200" dirty="0" smtClean="0">
                <a:latin typeface="Cambria" pitchFamily="18" charset="0"/>
              </a:rPr>
              <a:t>,  а због успоравања отицања воде због створеног слоја влакана, користе се и </a:t>
            </a:r>
            <a:r>
              <a:rPr lang="sr-Latn-RS" sz="2200" b="1" dirty="0" smtClean="0">
                <a:latin typeface="Cambria" pitchFamily="18" charset="0"/>
              </a:rPr>
              <a:t>вакуум уређаји </a:t>
            </a:r>
            <a:r>
              <a:rPr lang="sr-Latn-RS" sz="2200" dirty="0" smtClean="0">
                <a:latin typeface="Cambria" pitchFamily="18" charset="0"/>
              </a:rPr>
              <a:t>који се налазе испод сита. </a:t>
            </a:r>
            <a:r>
              <a:rPr lang="sr-Cyrl-CS" sz="2200" dirty="0" smtClean="0">
                <a:latin typeface="Cambria" pitchFamily="18" charset="0"/>
              </a:rPr>
              <a:t>Н</a:t>
            </a:r>
            <a:r>
              <a:rPr lang="sr-Latn-RS" sz="2200" dirty="0" smtClean="0">
                <a:latin typeface="Cambria" pitchFamily="18" charset="0"/>
              </a:rPr>
              <a:t>акон сита вода се издваја и проласком каше између </a:t>
            </a:r>
            <a:r>
              <a:rPr lang="sr-Latn-RS" sz="2200" b="1" dirty="0" smtClean="0">
                <a:latin typeface="Cambria" pitchFamily="18" charset="0"/>
              </a:rPr>
              <a:t>система преса</a:t>
            </a:r>
            <a:r>
              <a:rPr lang="sr-Latn-RS" sz="2200" dirty="0" smtClean="0">
                <a:latin typeface="Cambria" pitchFamily="18" charset="0"/>
              </a:rPr>
              <a:t>.</a:t>
            </a:r>
          </a:p>
          <a:p>
            <a:pPr algn="just"/>
            <a:r>
              <a:rPr lang="sr-Latn-RS" sz="2200" dirty="0" smtClean="0">
                <a:latin typeface="Cambria" pitchFamily="18" charset="0"/>
              </a:rPr>
              <a:t>Део са пресама састоји се </a:t>
            </a:r>
            <a:r>
              <a:rPr lang="sr-Latn-RS" sz="2200" b="1" dirty="0" smtClean="0">
                <a:latin typeface="Cambria" pitchFamily="18" charset="0"/>
              </a:rPr>
              <a:t>од парова ваљака-горњих и доњих</a:t>
            </a:r>
            <a:r>
              <a:rPr lang="sr-Latn-RS" sz="2200" dirty="0" smtClean="0">
                <a:latin typeface="Cambria" pitchFamily="18" charset="0"/>
              </a:rPr>
              <a:t>. </a:t>
            </a:r>
            <a:r>
              <a:rPr lang="sr-Cyrl-CS" sz="2200" dirty="0" smtClean="0">
                <a:latin typeface="Cambria" pitchFamily="18" charset="0"/>
              </a:rPr>
              <a:t>П</a:t>
            </a:r>
            <a:r>
              <a:rPr lang="sr-Latn-RS" sz="2200" dirty="0" smtClean="0">
                <a:latin typeface="Cambria" pitchFamily="18" charset="0"/>
              </a:rPr>
              <a:t>ролаз папира кроз системе ваљака, омогућава постепено пресовање и отицање воде са задње стране доњег ваљка. Покретна трака је пресвучена филцом (синтетичка тканина која смањује оштећење папира и побољшава глаткоћу).</a:t>
            </a:r>
            <a:endParaRPr lang="en-US" sz="22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8672289" cy="380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Поред капиларно везане воде која се издваја механичким методама, постоји и </a:t>
            </a:r>
            <a:r>
              <a:rPr lang="sr-Latn-RS" sz="2400" b="1" dirty="0" smtClean="0">
                <a:latin typeface="Cambria" pitchFamily="18" charset="0"/>
              </a:rPr>
              <a:t>хемијски везана вода </a:t>
            </a:r>
            <a:r>
              <a:rPr lang="sr-Latn-RS" sz="2400" dirty="0" smtClean="0">
                <a:latin typeface="Cambria" pitchFamily="18" charset="0"/>
              </a:rPr>
              <a:t>за чије је ослобађање потребна топлотна енергија,  а издвајање се постиже </a:t>
            </a:r>
            <a:r>
              <a:rPr lang="sr-Latn-RS" sz="2400" b="1" dirty="0" smtClean="0">
                <a:latin typeface="Cambria" pitchFamily="18" charset="0"/>
              </a:rPr>
              <a:t>испаравањем.</a:t>
            </a:r>
            <a:r>
              <a:rPr lang="sr-Latn-RS" sz="2400" dirty="0" smtClean="0">
                <a:latin typeface="Cambria" pitchFamily="18" charset="0"/>
              </a:rPr>
              <a:t> 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Услед испаравања долази до скупљања и зближавања влакана, при чему се стварају нове везе између влакана. </a:t>
            </a:r>
            <a:r>
              <a:rPr lang="sr-Latn-RS" sz="2400" b="1" dirty="0" smtClean="0">
                <a:solidFill>
                  <a:srgbClr val="FF0000"/>
                </a:solidFill>
                <a:latin typeface="Cambria" pitchFamily="18" charset="0"/>
              </a:rPr>
              <a:t>Сушење утиче и на глаткоћу, порозност и белину </a:t>
            </a:r>
            <a:r>
              <a:rPr lang="sr-Latn-RS" sz="2400" dirty="0" smtClean="0">
                <a:latin typeface="Cambria" pitchFamily="18" charset="0"/>
              </a:rPr>
              <a:t>папира. </a:t>
            </a:r>
          </a:p>
          <a:p>
            <a:pPr algn="just"/>
            <a:r>
              <a:rPr lang="sr-Latn-RS" sz="2400" dirty="0" smtClean="0">
                <a:latin typeface="Cambria" pitchFamily="18" charset="0"/>
              </a:rPr>
              <a:t>Сушење се реализује преласком слоја папира преко ротирајућих металних влакана који се загревају паром са унутрашње стране. </a:t>
            </a:r>
            <a:endParaRPr lang="en-US" sz="24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ambria" pitchFamily="18" charset="0"/>
              </a:rPr>
              <a:t>1798. </a:t>
            </a:r>
            <a:r>
              <a:rPr lang="sr-Latn-RS" sz="2400" dirty="0" smtClean="0">
                <a:latin typeface="Cambria" pitchFamily="18" charset="0"/>
              </a:rPr>
              <a:t>направљена је </a:t>
            </a:r>
            <a:r>
              <a:rPr lang="ru-RU" sz="2400" dirty="0" smtClean="0">
                <a:latin typeface="Cambria" pitchFamily="18" charset="0"/>
              </a:rPr>
              <a:t>прв</a:t>
            </a:r>
            <a:r>
              <a:rPr lang="sr-Latn-RS" sz="2400" dirty="0" smtClean="0">
                <a:latin typeface="Cambria" pitchFamily="18" charset="0"/>
              </a:rPr>
              <a:t>а машина </a:t>
            </a:r>
            <a:r>
              <a:rPr lang="ru-RU" sz="2400" dirty="0" smtClean="0">
                <a:latin typeface="Cambria" pitchFamily="18" charset="0"/>
              </a:rPr>
              <a:t>за израду папира</a:t>
            </a:r>
            <a:r>
              <a:rPr lang="sr-Latn-R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у траци</a:t>
            </a:r>
            <a:r>
              <a:rPr lang="sr-Latn-RS" sz="2400" dirty="0" smtClean="0">
                <a:latin typeface="Cambria" pitchFamily="18" charset="0"/>
              </a:rPr>
              <a:t> која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sr-Latn-RS" sz="2400" dirty="0" smtClean="0">
                <a:latin typeface="Cambria" pitchFamily="18" charset="0"/>
              </a:rPr>
              <a:t>је </a:t>
            </a:r>
            <a:r>
              <a:rPr lang="ru-RU" sz="2400" dirty="0" smtClean="0">
                <a:latin typeface="Cambria" pitchFamily="18" charset="0"/>
              </a:rPr>
              <a:t> у кратком периоду трансформи</a:t>
            </a:r>
            <a:r>
              <a:rPr lang="sr-Latn-RS" sz="2400" dirty="0" smtClean="0">
                <a:latin typeface="Cambria" pitchFamily="18" charset="0"/>
              </a:rPr>
              <a:t>сала</a:t>
            </a:r>
            <a:r>
              <a:rPr lang="ru-RU" sz="2400" dirty="0" smtClean="0">
                <a:latin typeface="Cambria" pitchFamily="18" charset="0"/>
              </a:rPr>
              <a:t> мануфакту</a:t>
            </a:r>
            <a:r>
              <a:rPr lang="sr-Latn-RS" sz="2400" dirty="0" smtClean="0">
                <a:latin typeface="Cambria" pitchFamily="18" charset="0"/>
              </a:rPr>
              <a:t>р</a:t>
            </a:r>
            <a:r>
              <a:rPr lang="ru-RU" sz="2400" dirty="0" smtClean="0">
                <a:latin typeface="Cambria" pitchFamily="18" charset="0"/>
              </a:rPr>
              <a:t>ну израду папира у индустријску, прво у Енглеској, затим у Француској, па у Америци, те онда и </a:t>
            </a:r>
            <a:r>
              <a:rPr lang="sr-Latn-RS" sz="2400" dirty="0" smtClean="0">
                <a:latin typeface="Cambria" pitchFamily="18" charset="0"/>
              </a:rPr>
              <a:t>даље</a:t>
            </a:r>
            <a:r>
              <a:rPr lang="ru-RU" sz="2400" dirty="0" smtClean="0">
                <a:latin typeface="Cambria" pitchFamily="18" charset="0"/>
              </a:rPr>
              <a:t> по свету.</a:t>
            </a:r>
          </a:p>
          <a:p>
            <a:r>
              <a:rPr lang="ru-RU" sz="2400" dirty="0" smtClean="0">
                <a:latin typeface="Cambria" pitchFamily="18" charset="0"/>
              </a:rPr>
              <a:t>Необична је чињеница да је израда папира </a:t>
            </a:r>
            <a:r>
              <a:rPr lang="ru-RU" sz="2400" dirty="0" smtClean="0">
                <a:latin typeface="+mj-lt"/>
              </a:rPr>
              <a:t>у траци на неки начин био изум “пре свога времена”.  Тако произведен папир се, наиме, након израде резао у </a:t>
            </a:r>
            <a:r>
              <a:rPr lang="sr-Latn-RS" sz="2400" dirty="0" smtClean="0">
                <a:latin typeface="+mj-lt"/>
              </a:rPr>
              <a:t>арак </a:t>
            </a:r>
          </a:p>
          <a:p>
            <a:r>
              <a:rPr lang="sr-Latn-RS" sz="2400" dirty="0" smtClean="0">
                <a:latin typeface="Cambria" pitchFamily="18" charset="0"/>
              </a:rPr>
              <a:t>В</a:t>
            </a:r>
            <a:r>
              <a:rPr lang="ru-RU" sz="2400" dirty="0" smtClean="0">
                <a:latin typeface="Cambria" pitchFamily="18" charset="0"/>
              </a:rPr>
              <a:t>ише од 50 година </a:t>
            </a:r>
            <a:r>
              <a:rPr lang="sr-Latn-RS" sz="2400" dirty="0" smtClean="0">
                <a:latin typeface="Cambria" pitchFamily="18" charset="0"/>
              </a:rPr>
              <a:t>касније (1856.године) конструисан је ротациона штампарска машина </a:t>
            </a:r>
            <a:r>
              <a:rPr lang="ru-RU" sz="2400" dirty="0" smtClean="0">
                <a:latin typeface="Cambria" pitchFamily="18" charset="0"/>
              </a:rPr>
              <a:t>у  Америци за </a:t>
            </a:r>
            <a:r>
              <a:rPr lang="sr-Latn-RS" sz="2400" dirty="0" smtClean="0">
                <a:latin typeface="Cambria" pitchFamily="18" charset="0"/>
              </a:rPr>
              <a:t>штампу </a:t>
            </a:r>
            <a:r>
              <a:rPr lang="ru-RU" sz="2400" dirty="0" smtClean="0">
                <a:latin typeface="Cambria" pitchFamily="18" charset="0"/>
              </a:rPr>
              <a:t>на папиру из траке, 1856 године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1800" dirty="0" smtClean="0">
                <a:latin typeface="Cambria" pitchFamily="18" charset="0"/>
              </a:rPr>
              <a:t>П</a:t>
            </a:r>
            <a:r>
              <a:rPr lang="sr-Latn-RS" sz="2400" dirty="0" smtClean="0">
                <a:latin typeface="Cambria" pitchFamily="18" charset="0"/>
              </a:rPr>
              <a:t>о завршеном сушењу папир има 6 до 8% влаге. Тај папир је пресушен и има повишену температуру, па није довољно еластичан и при намотавању се гужва. </a:t>
            </a:r>
            <a:r>
              <a:rPr lang="sr-Cyrl-CS" sz="2400" dirty="0" smtClean="0">
                <a:latin typeface="Cambria" pitchFamily="18" charset="0"/>
              </a:rPr>
              <a:t>З</a:t>
            </a:r>
            <a:r>
              <a:rPr lang="sr-Latn-RS" sz="2400" dirty="0" smtClean="0">
                <a:latin typeface="Cambria" pitchFamily="18" charset="0"/>
              </a:rPr>
              <a:t>ато се папир на ваљцима за сушење треба хладити и умерено навлажити распршивањем капљица или паром. На ваљцима за хлађење папир се хлади на 25 до 35оC, а влажност се повећа за 1 до 2%, што папир чини мекшим и еластичнијим.</a:t>
            </a:r>
          </a:p>
          <a:p>
            <a:pPr algn="just"/>
            <a:r>
              <a:rPr lang="sr-Cyrl-CS" sz="2400" dirty="0" smtClean="0">
                <a:latin typeface="Cambria" pitchFamily="18" charset="0"/>
              </a:rPr>
              <a:t>П</a:t>
            </a:r>
            <a:r>
              <a:rPr lang="sr-Latn-RS" sz="2400" dirty="0" smtClean="0">
                <a:latin typeface="Cambria" pitchFamily="18" charset="0"/>
              </a:rPr>
              <a:t>роизводња папира се завршава намотавањем у ролне</a:t>
            </a:r>
            <a:r>
              <a:rPr lang="en-US" sz="2400" dirty="0" smtClean="0">
                <a:latin typeface="Cambria" pitchFamily="18" charset="0"/>
              </a:rPr>
              <a:t>.</a:t>
            </a:r>
            <a:r>
              <a:rPr lang="sr-Latn-RS" sz="2400" dirty="0" smtClean="0">
                <a:latin typeface="Cambria" pitchFamily="18" charset="0"/>
              </a:rPr>
              <a:t>  </a:t>
            </a:r>
          </a:p>
          <a:p>
            <a:pPr algn="just"/>
            <a:endParaRPr lang="en-US" sz="18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Latn-RS" sz="2700" b="1" dirty="0" smtClean="0">
                <a:latin typeface="Cambria" pitchFamily="18" charset="0"/>
              </a:rPr>
              <a:t>Основна својства папира </a:t>
            </a:r>
            <a:endParaRPr lang="en-US" sz="2700" b="1" dirty="0">
              <a:latin typeface="Cambria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dirty="0" smtClean="0"/>
              <a:t>РЕЦИКЛАЖНЕ ТЕХНОЛОГИЈЕ_2017/18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400" dirty="0" smtClean="0">
                <a:latin typeface="Cambria" pitchFamily="18" charset="0"/>
              </a:rPr>
              <a:t>За производњу папира користи се листопадно и четинарско дрвеће: </a:t>
            </a:r>
            <a:r>
              <a:rPr lang="sr-Latn-RS" sz="2400" b="1" dirty="0" smtClean="0">
                <a:latin typeface="Cambria" pitchFamily="18" charset="0"/>
              </a:rPr>
              <a:t>буква, топола, бор, јела, смрека...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sr-Latn-RS" sz="2000" dirty="0" smtClean="0">
                <a:latin typeface="Cambria" pitchFamily="18" charset="0"/>
              </a:rPr>
              <a:t>(поред дрвета користе се и </a:t>
            </a:r>
            <a:r>
              <a:rPr lang="sr-Latn-RS" sz="2000" b="1" dirty="0" smtClean="0">
                <a:latin typeface="Cambria" pitchFamily="18" charset="0"/>
              </a:rPr>
              <a:t>конопља, слама житарица, разне врсте трава, трска и стари папир)  </a:t>
            </a:r>
          </a:p>
          <a:p>
            <a:pPr algn="just"/>
            <a:endParaRPr lang="sr-Latn-RS" sz="2400" dirty="0" smtClean="0">
              <a:latin typeface="Cambria" pitchFamily="18" charset="0"/>
            </a:endParaRPr>
          </a:p>
          <a:p>
            <a:pPr algn="just"/>
            <a:r>
              <a:rPr lang="sr-Latn-RS" sz="2400" dirty="0" smtClean="0">
                <a:latin typeface="Cambria" pitchFamily="18" charset="0"/>
              </a:rPr>
              <a:t>Из дрвета се добијају </a:t>
            </a:r>
            <a:r>
              <a:rPr lang="ru-RU" sz="2400" dirty="0" smtClean="0">
                <a:latin typeface="Cambria" pitchFamily="18" charset="0"/>
              </a:rPr>
              <a:t>се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дрвењача, полуцелулоза и техничка целулоза</a:t>
            </a:r>
            <a:r>
              <a:rPr lang="ru-RU" sz="2400" dirty="0" smtClean="0">
                <a:latin typeface="Cambria" pitchFamily="18" charset="0"/>
              </a:rPr>
              <a:t> за израду папира.</a:t>
            </a:r>
            <a:endParaRPr lang="sr-Latn-RS" sz="2400" b="1" dirty="0" smtClean="0">
              <a:latin typeface="Cambria" pitchFamily="18" charset="0"/>
            </a:endParaRPr>
          </a:p>
          <a:p>
            <a:endParaRPr lang="sr-Latn-RS" sz="18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РЕЦИКЛАЖНЕ ТЕХНОЛОГИЈЕ_2017/18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BE40-691C-4043-A30F-9F8EA678817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sr-Cyrl-CS" b="1" dirty="0" smtClean="0">
                <a:latin typeface="Cambria" pitchFamily="18" charset="0"/>
              </a:rPr>
              <a:t>За израду </a:t>
            </a:r>
            <a:r>
              <a:rPr lang="sr-Latn-RS" b="1" dirty="0" smtClean="0">
                <a:latin typeface="Cambria" pitchFamily="18" charset="0"/>
              </a:rPr>
              <a:t>слабијих </a:t>
            </a:r>
            <a:r>
              <a:rPr lang="sr-Cyrl-CS" b="1" dirty="0" smtClean="0">
                <a:latin typeface="Cambria" pitchFamily="18" charset="0"/>
              </a:rPr>
              <a:t>врста хартије </a:t>
            </a:r>
            <a:r>
              <a:rPr lang="sr-Cyrl-CS" dirty="0" smtClean="0">
                <a:latin typeface="Cambria" pitchFamily="18" charset="0"/>
              </a:rPr>
              <a:t>(нпр. за новине, паковање, картон) не користи се 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иста техни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ка целулоза ве</a:t>
            </a:r>
            <a:r>
              <a:rPr lang="sr-Latn-RS" dirty="0" smtClean="0">
                <a:latin typeface="Cambria" pitchFamily="18" charset="0"/>
              </a:rPr>
              <a:t>ћ</a:t>
            </a:r>
            <a:r>
              <a:rPr lang="sr-Cyrl-CS" dirty="0" smtClean="0">
                <a:latin typeface="Cambria" pitchFamily="18" charset="0"/>
              </a:rPr>
              <a:t> се употребљава тзв. </a:t>
            </a:r>
            <a:r>
              <a:rPr lang="sr-Latn-RS" b="1" dirty="0" smtClean="0">
                <a:latin typeface="Cambria" pitchFamily="18" charset="0"/>
              </a:rPr>
              <a:t>д</a:t>
            </a:r>
            <a:r>
              <a:rPr lang="sr-Cyrl-CS" b="1" dirty="0" smtClean="0">
                <a:latin typeface="Cambria" pitchFamily="18" charset="0"/>
              </a:rPr>
              <a:t>рвења</a:t>
            </a:r>
            <a:r>
              <a:rPr lang="sr-Latn-RS" b="1" dirty="0" smtClean="0">
                <a:latin typeface="Cambria" pitchFamily="18" charset="0"/>
              </a:rPr>
              <a:t>ч</a:t>
            </a:r>
            <a:r>
              <a:rPr lang="sr-Cyrl-CS" b="1" dirty="0" smtClean="0">
                <a:latin typeface="Cambria" pitchFamily="18" charset="0"/>
              </a:rPr>
              <a:t>а</a:t>
            </a:r>
            <a:r>
              <a:rPr lang="sr-Latn-RS" dirty="0" smtClean="0">
                <a:latin typeface="Cambria" pitchFamily="18" charset="0"/>
              </a:rPr>
              <a:t>.</a:t>
            </a:r>
          </a:p>
          <a:p>
            <a:pPr algn="just"/>
            <a:r>
              <a:rPr lang="sr-Cyrl-CS" dirty="0" smtClean="0">
                <a:latin typeface="Cambria" pitchFamily="18" charset="0"/>
              </a:rPr>
              <a:t>При производњи дрвења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е са дрвета се уклони кора, затим се исе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е на облице</a:t>
            </a:r>
            <a:r>
              <a:rPr lang="sr-Latn-RS" dirty="0" smtClean="0">
                <a:latin typeface="Cambria" pitchFamily="18" charset="0"/>
              </a:rPr>
              <a:t>,</a:t>
            </a:r>
            <a:r>
              <a:rPr lang="sr-Cyrl-CS" dirty="0" smtClean="0">
                <a:latin typeface="Cambria" pitchFamily="18" charset="0"/>
              </a:rPr>
              <a:t> које се помо</a:t>
            </a:r>
            <a:r>
              <a:rPr lang="sr-Latn-RS" dirty="0" smtClean="0">
                <a:latin typeface="Cambria" pitchFamily="18" charset="0"/>
              </a:rPr>
              <a:t>ћ</a:t>
            </a:r>
            <a:r>
              <a:rPr lang="sr-Cyrl-CS" dirty="0" smtClean="0">
                <a:latin typeface="Cambria" pitchFamily="18" charset="0"/>
              </a:rPr>
              <a:t>у брус</a:t>
            </a:r>
            <a:r>
              <a:rPr lang="sr-Latn-RS" dirty="0" smtClean="0">
                <a:latin typeface="Cambria" pitchFamily="18" charset="0"/>
              </a:rPr>
              <a:t>илице,</a:t>
            </a:r>
            <a:r>
              <a:rPr lang="sr-Cyrl-CS" dirty="0" smtClean="0">
                <a:latin typeface="Cambria" pitchFamily="18" charset="0"/>
              </a:rPr>
              <a:t> уз поливање водом, уситњавају у фине 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естице. </a:t>
            </a:r>
            <a:endParaRPr lang="sr-Latn-RS" dirty="0" smtClean="0">
              <a:latin typeface="Cambria" pitchFamily="18" charset="0"/>
            </a:endParaRPr>
          </a:p>
          <a:p>
            <a:pPr algn="just"/>
            <a:r>
              <a:rPr lang="sr-Cyrl-CS" dirty="0" smtClean="0">
                <a:latin typeface="Cambria" pitchFamily="18" charset="0"/>
              </a:rPr>
              <a:t>Приликом бру</a:t>
            </a:r>
            <a:r>
              <a:rPr lang="sr-Latn-RS" dirty="0" smtClean="0">
                <a:latin typeface="Cambria" pitchFamily="18" charset="0"/>
              </a:rPr>
              <a:t>ш</a:t>
            </a:r>
            <a:r>
              <a:rPr lang="sr-Cyrl-CS" dirty="0" smtClean="0">
                <a:latin typeface="Cambria" pitchFamily="18" charset="0"/>
              </a:rPr>
              <a:t>ења, услед трења, дрво се загрева, омек</a:t>
            </a:r>
            <a:r>
              <a:rPr lang="sr-Latn-RS" dirty="0" smtClean="0">
                <a:latin typeface="Cambria" pitchFamily="18" charset="0"/>
              </a:rPr>
              <a:t>ш</a:t>
            </a:r>
            <a:r>
              <a:rPr lang="sr-Cyrl-CS" dirty="0" smtClean="0">
                <a:latin typeface="Cambria" pitchFamily="18" charset="0"/>
              </a:rPr>
              <a:t>ава и раствара се </a:t>
            </a:r>
            <a:r>
              <a:rPr lang="sr-Latn-RS" dirty="0" smtClean="0">
                <a:latin typeface="Cambria" pitchFamily="18" charset="0"/>
              </a:rPr>
              <a:t>в</a:t>
            </a:r>
            <a:r>
              <a:rPr lang="sr-Cyrl-CS" dirty="0" smtClean="0">
                <a:latin typeface="Cambria" pitchFamily="18" charset="0"/>
              </a:rPr>
              <a:t>езивни слој између целулозних влакана, углавном лигнин</a:t>
            </a:r>
            <a:r>
              <a:rPr lang="sr-Latn-RS" dirty="0" smtClean="0">
                <a:latin typeface="Cambria" pitchFamily="18" charset="0"/>
              </a:rPr>
              <a:t> (</a:t>
            </a:r>
            <a:r>
              <a:rPr lang="sr-Latn-RS" b="1" dirty="0" smtClean="0">
                <a:latin typeface="Cambria" pitchFamily="18" charset="0"/>
              </a:rPr>
              <a:t>лигнин се не уклања из дрвењаче</a:t>
            </a:r>
            <a:r>
              <a:rPr lang="sr-Latn-RS" dirty="0" smtClean="0">
                <a:latin typeface="Cambria" pitchFamily="18" charset="0"/>
              </a:rPr>
              <a:t>)</a:t>
            </a:r>
            <a:r>
              <a:rPr lang="sr-Cyrl-CS" dirty="0" smtClean="0">
                <a:latin typeface="Cambria" pitchFamily="18" charset="0"/>
              </a:rPr>
              <a:t>. </a:t>
            </a:r>
            <a:endParaRPr lang="sr-Latn-RS" dirty="0" smtClean="0">
              <a:latin typeface="Cambria" pitchFamily="18" charset="0"/>
            </a:endParaRPr>
          </a:p>
          <a:p>
            <a:pPr algn="just"/>
            <a:r>
              <a:rPr lang="sr-Cyrl-CS" dirty="0" smtClean="0">
                <a:latin typeface="Cambria" pitchFamily="18" charset="0"/>
              </a:rPr>
              <a:t>Дрвења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а се ради побољ</a:t>
            </a:r>
            <a:r>
              <a:rPr lang="sr-Latn-RS" dirty="0" smtClean="0">
                <a:latin typeface="Cambria" pitchFamily="18" charset="0"/>
              </a:rPr>
              <a:t>ш</a:t>
            </a:r>
            <a:r>
              <a:rPr lang="sr-Cyrl-CS" dirty="0" smtClean="0">
                <a:latin typeface="Cambria" pitchFamily="18" charset="0"/>
              </a:rPr>
              <a:t>а</a:t>
            </a:r>
            <a:r>
              <a:rPr lang="sr-Latn-RS" dirty="0" smtClean="0">
                <a:latin typeface="Cambria" pitchFamily="18" charset="0"/>
              </a:rPr>
              <a:t>ња </a:t>
            </a:r>
            <a:r>
              <a:rPr lang="sr-Cyrl-CS" dirty="0" smtClean="0">
                <a:latin typeface="Cambria" pitchFamily="18" charset="0"/>
              </a:rPr>
              <a:t>изгледа мо</a:t>
            </a:r>
            <a:r>
              <a:rPr lang="sr-Latn-RS" dirty="0" smtClean="0">
                <a:latin typeface="Cambria" pitchFamily="18" charset="0"/>
              </a:rPr>
              <a:t>ж</a:t>
            </a:r>
            <a:r>
              <a:rPr lang="sr-Cyrl-CS" dirty="0" smtClean="0">
                <a:latin typeface="Cambria" pitchFamily="18" charset="0"/>
              </a:rPr>
              <a:t>е белити, а то се нај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е</a:t>
            </a:r>
            <a:r>
              <a:rPr lang="sr-Latn-RS" dirty="0" smtClean="0">
                <a:latin typeface="Cambria" pitchFamily="18" charset="0"/>
              </a:rPr>
              <a:t>шћ</a:t>
            </a:r>
            <a:r>
              <a:rPr lang="sr-Cyrl-CS" dirty="0" smtClean="0">
                <a:latin typeface="Cambria" pitchFamily="18" charset="0"/>
              </a:rPr>
              <a:t>е обавља у фабрици хартије. </a:t>
            </a:r>
            <a:endParaRPr lang="sr-Latn-RS" dirty="0" smtClean="0">
              <a:latin typeface="Cambria" pitchFamily="18" charset="0"/>
            </a:endParaRPr>
          </a:p>
          <a:p>
            <a:pPr algn="just"/>
            <a:r>
              <a:rPr lang="sr-Cyrl-CS" dirty="0" smtClean="0">
                <a:latin typeface="Cambria" pitchFamily="18" charset="0"/>
              </a:rPr>
              <a:t>За производњу бољих врста хартије користи се техни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ка целулоза разли</a:t>
            </a:r>
            <a:r>
              <a:rPr lang="sr-Latn-RS" dirty="0" smtClean="0">
                <a:latin typeface="Cambria" pitchFamily="18" charset="0"/>
              </a:rPr>
              <a:t>ч</a:t>
            </a:r>
            <a:r>
              <a:rPr lang="sr-Cyrl-CS" dirty="0" smtClean="0">
                <a:latin typeface="Cambria" pitchFamily="18" charset="0"/>
              </a:rPr>
              <a:t>ит</a:t>
            </a:r>
            <a:r>
              <a:rPr lang="sr-Latn-RS" dirty="0" smtClean="0">
                <a:latin typeface="Cambria" pitchFamily="18" charset="0"/>
              </a:rPr>
              <a:t>о</a:t>
            </a:r>
            <a:r>
              <a:rPr lang="sr-Cyrl-CS" dirty="0" smtClean="0">
                <a:latin typeface="Cambria" pitchFamily="18" charset="0"/>
              </a:rPr>
              <a:t>г квалитета и порекла.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1774</TotalTime>
  <Words>3891</Words>
  <Application>Microsoft Office PowerPoint</Application>
  <PresentationFormat>On-screen Show (4:3)</PresentationFormat>
  <Paragraphs>399</Paragraphs>
  <Slides>70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Origin</vt:lpstr>
      <vt:lpstr>ВИСОКА ТЕХНИЧКА ШКОЛА СТРУКОВНИХ СТУДИЈА У НИШУ</vt:lpstr>
      <vt:lpstr>Предмет:  РЕЦИКЛАЖНЕ ТЕХНОЛОГИЈЕ </vt:lpstr>
      <vt:lpstr>Историјат папира као материјала за писање и штампу</vt:lpstr>
      <vt:lpstr>Slide 4</vt:lpstr>
      <vt:lpstr>Slide 5</vt:lpstr>
      <vt:lpstr>Slide 6</vt:lpstr>
      <vt:lpstr>Slide 7</vt:lpstr>
      <vt:lpstr>  Основна својства папира </vt:lpstr>
      <vt:lpstr>   </vt:lpstr>
      <vt:lpstr>  </vt:lpstr>
      <vt:lpstr>Slide 11</vt:lpstr>
      <vt:lpstr>Slide 12</vt:lpstr>
      <vt:lpstr>Slide 13</vt:lpstr>
      <vt:lpstr>Напомена:</vt:lpstr>
      <vt:lpstr>  </vt:lpstr>
      <vt:lpstr>Производња папира</vt:lpstr>
      <vt:lpstr> </vt:lpstr>
      <vt:lpstr>Збрињавање отпадног папира</vt:lpstr>
      <vt:lpstr>Рециклажа папира</vt:lpstr>
      <vt:lpstr>  </vt:lpstr>
      <vt:lpstr>Бенефити</vt:lpstr>
      <vt:lpstr>  </vt:lpstr>
      <vt:lpstr>Slide 23</vt:lpstr>
      <vt:lpstr>Лоше стране</vt:lpstr>
      <vt:lpstr> </vt:lpstr>
      <vt:lpstr>  </vt:lpstr>
      <vt:lpstr>  </vt:lpstr>
      <vt:lpstr>5.2. Сакупљање, разврставање и транспорт отпадног папира </vt:lpstr>
      <vt:lpstr> </vt:lpstr>
      <vt:lpstr>  </vt:lpstr>
      <vt:lpstr>  </vt:lpstr>
      <vt:lpstr>Slide 32</vt:lpstr>
      <vt:lpstr>  </vt:lpstr>
      <vt:lpstr>5.3. Технологија рециклаже папира </vt:lpstr>
      <vt:lpstr>  </vt:lpstr>
      <vt:lpstr>Припрема отпадног папира за рециклажу-Млевење</vt:lpstr>
      <vt:lpstr>  </vt:lpstr>
      <vt:lpstr>Процес рециклаже се одвија кроз следеће фазе:</vt:lpstr>
      <vt:lpstr>Slide 39</vt:lpstr>
      <vt:lpstr> </vt:lpstr>
      <vt:lpstr>Slide 41</vt:lpstr>
      <vt:lpstr>5.3.1. Креирање целулозне масе</vt:lpstr>
      <vt:lpstr>Slide 43</vt:lpstr>
      <vt:lpstr>Slide 44</vt:lpstr>
      <vt:lpstr>Slide 45</vt:lpstr>
      <vt:lpstr>   </vt:lpstr>
      <vt:lpstr> </vt:lpstr>
      <vt:lpstr>Slide 48</vt:lpstr>
      <vt:lpstr>5.3.2. Просејавање (screening)</vt:lpstr>
      <vt:lpstr>  </vt:lpstr>
      <vt:lpstr>5.3.3. Центрифугално чишћење</vt:lpstr>
      <vt:lpstr>Slide 52</vt:lpstr>
      <vt:lpstr>  </vt:lpstr>
      <vt:lpstr>5.3.4. Уклањање мастила</vt:lpstr>
      <vt:lpstr> </vt:lpstr>
      <vt:lpstr>5.3.5. Флотација</vt:lpstr>
      <vt:lpstr>Slide 57</vt:lpstr>
      <vt:lpstr>  </vt:lpstr>
      <vt:lpstr>  </vt:lpstr>
      <vt:lpstr>Slide 60</vt:lpstr>
      <vt:lpstr>5.3.6. Испирање </vt:lpstr>
      <vt:lpstr>Машина за прање</vt:lpstr>
      <vt:lpstr>5.3.7. Избељивање</vt:lpstr>
      <vt:lpstr>Slide 64</vt:lpstr>
      <vt:lpstr>5.3.8. Формирање листа папира на папир-машини</vt:lpstr>
      <vt:lpstr>5.3.9. Израда папира</vt:lpstr>
      <vt:lpstr>Slide 67</vt:lpstr>
      <vt:lpstr>  </vt:lpstr>
      <vt:lpstr>Slide 69</vt:lpstr>
      <vt:lpstr>Slide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ВИСОКА ТЕХНИЧКА ШКОЛА СТРУКОВНИХ СТУДИЈА У НИШУ</dc:title>
  <dc:creator>Korisnik</dc:creator>
  <cp:lastModifiedBy>PC</cp:lastModifiedBy>
  <cp:revision>195</cp:revision>
  <cp:lastPrinted>2016-04-25T05:57:47Z</cp:lastPrinted>
  <dcterms:created xsi:type="dcterms:W3CDTF">2015-09-22T15:49:24Z</dcterms:created>
  <dcterms:modified xsi:type="dcterms:W3CDTF">2018-05-10T18:05:08Z</dcterms:modified>
</cp:coreProperties>
</file>